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346" r:id="rId5"/>
    <p:sldId id="354" r:id="rId6"/>
    <p:sldId id="344" r:id="rId7"/>
    <p:sldId id="311" r:id="rId8"/>
    <p:sldId id="350" r:id="rId9"/>
    <p:sldId id="348" r:id="rId10"/>
    <p:sldId id="352" r:id="rId11"/>
    <p:sldId id="347" r:id="rId12"/>
    <p:sldId id="355" r:id="rId13"/>
    <p:sldId id="331" r:id="rId14"/>
    <p:sldId id="329" r:id="rId15"/>
    <p:sldId id="330" r:id="rId16"/>
    <p:sldId id="357" r:id="rId17"/>
    <p:sldId id="323" r:id="rId18"/>
    <p:sldId id="334" r:id="rId19"/>
    <p:sldId id="356" r:id="rId20"/>
    <p:sldId id="302" r:id="rId21"/>
    <p:sldId id="328" r:id="rId22"/>
    <p:sldId id="337" r:id="rId23"/>
    <p:sldId id="326" r:id="rId24"/>
    <p:sldId id="312" r:id="rId25"/>
    <p:sldId id="313" r:id="rId26"/>
    <p:sldId id="314" r:id="rId27"/>
    <p:sldId id="310" r:id="rId28"/>
    <p:sldId id="332" r:id="rId29"/>
    <p:sldId id="319" r:id="rId30"/>
    <p:sldId id="315" r:id="rId31"/>
    <p:sldId id="333" r:id="rId32"/>
    <p:sldId id="336" r:id="rId33"/>
    <p:sldId id="335" r:id="rId34"/>
    <p:sldId id="261" r:id="rId35"/>
    <p:sldId id="339" r:id="rId36"/>
    <p:sldId id="341" r:id="rId37"/>
    <p:sldId id="340" r:id="rId38"/>
    <p:sldId id="34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ntin Couvreur" initials="VC" lastIdx="1" clrIdx="0">
    <p:extLst>
      <p:ext uri="{19B8F6BF-5375-455C-9EA6-DF929625EA0E}">
        <p15:presenceInfo xmlns:p15="http://schemas.microsoft.com/office/powerpoint/2012/main" userId="S-1-5-21-3833422039-1977871958-3486634389-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7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73" autoAdjust="0"/>
    <p:restoredTop sz="84537" autoAdjust="0"/>
  </p:normalViewPr>
  <p:slideViewPr>
    <p:cSldViewPr snapToGrid="0">
      <p:cViewPr varScale="1">
        <p:scale>
          <a:sx n="78" d="100"/>
          <a:sy n="78" d="100"/>
        </p:scale>
        <p:origin x="101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16E9E-B36D-4841-A628-9611C8054222}" type="datetimeFigureOut">
              <a:rPr lang="fr-BE" smtClean="0"/>
              <a:t>05-09-25</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B5A60-36C8-44EF-ADCA-9236E4D00867}" type="slidenum">
              <a:rPr lang="fr-BE" smtClean="0"/>
              <a:t>‹#›</a:t>
            </a:fld>
            <a:endParaRPr lang="fr-BE"/>
          </a:p>
        </p:txBody>
      </p:sp>
    </p:spTree>
    <p:extLst>
      <p:ext uri="{BB962C8B-B14F-4D97-AF65-F5344CB8AC3E}">
        <p14:creationId xmlns:p14="http://schemas.microsoft.com/office/powerpoint/2010/main" val="156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Q</a:t>
            </a:r>
            <a:endParaRPr lang="en-SE" dirty="0"/>
          </a:p>
        </p:txBody>
      </p:sp>
      <p:sp>
        <p:nvSpPr>
          <p:cNvPr id="4" name="Slide Number Placeholder 3"/>
          <p:cNvSpPr>
            <a:spLocks noGrp="1"/>
          </p:cNvSpPr>
          <p:nvPr>
            <p:ph type="sldNum" sz="quarter" idx="5"/>
          </p:nvPr>
        </p:nvSpPr>
        <p:spPr/>
        <p:txBody>
          <a:bodyPr/>
          <a:lstStyle/>
          <a:p>
            <a:fld id="{2C8B5A60-36C8-44EF-ADCA-9236E4D00867}" type="slidenum">
              <a:rPr lang="fr-BE" smtClean="0"/>
              <a:t>1</a:t>
            </a:fld>
            <a:endParaRPr lang="fr-BE"/>
          </a:p>
        </p:txBody>
      </p:sp>
    </p:spTree>
    <p:extLst>
      <p:ext uri="{BB962C8B-B14F-4D97-AF65-F5344CB8AC3E}">
        <p14:creationId xmlns:p14="http://schemas.microsoft.com/office/powerpoint/2010/main" val="41784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19</a:t>
            </a:fld>
            <a:endParaRPr lang="en-US" altLang="en-US" sz="1200"/>
          </a:p>
        </p:txBody>
      </p:sp>
    </p:spTree>
    <p:extLst>
      <p:ext uri="{BB962C8B-B14F-4D97-AF65-F5344CB8AC3E}">
        <p14:creationId xmlns:p14="http://schemas.microsoft.com/office/powerpoint/2010/main" val="399578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30</a:t>
            </a:fld>
            <a:endParaRPr lang="en-US" altLang="en-US" sz="1200"/>
          </a:p>
        </p:txBody>
      </p:sp>
    </p:spTree>
    <p:extLst>
      <p:ext uri="{BB962C8B-B14F-4D97-AF65-F5344CB8AC3E}">
        <p14:creationId xmlns:p14="http://schemas.microsoft.com/office/powerpoint/2010/main" val="1878086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31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5187600" y="1122363"/>
            <a:ext cx="6866287" cy="2387600"/>
          </a:xfrm>
        </p:spPr>
        <p:txBody>
          <a:bodyPr anchor="b">
            <a:normAutofit/>
          </a:bodyPr>
          <a:lstStyle>
            <a:lvl1pPr algn="l">
              <a:defRPr sz="4000">
                <a:solidFill>
                  <a:srgbClr val="00143A"/>
                </a:solidFill>
              </a:defRPr>
            </a:lvl1pPr>
          </a:lstStyle>
          <a:p>
            <a:r>
              <a:rPr lang="en-US"/>
              <a:t>Click to edit Master title style</a:t>
            </a:r>
            <a:endParaRPr lang="en-US" dirty="0"/>
          </a:p>
        </p:txBody>
      </p:sp>
      <p:sp>
        <p:nvSpPr>
          <p:cNvPr id="3" name="Subtitle 2"/>
          <p:cNvSpPr>
            <a:spLocks noGrp="1"/>
          </p:cNvSpPr>
          <p:nvPr>
            <p:ph type="subTitle" idx="1"/>
          </p:nvPr>
        </p:nvSpPr>
        <p:spPr>
          <a:xfrm>
            <a:off x="5201392" y="3602038"/>
            <a:ext cx="6852495" cy="1655762"/>
          </a:xfrm>
        </p:spPr>
        <p:txBody>
          <a:bodyPr>
            <a:normAutofit/>
          </a:bodyPr>
          <a:lstStyle>
            <a:lvl1pPr marL="0" indent="0" algn="l">
              <a:buNone/>
              <a:defRPr sz="2000" cap="all" baseline="0">
                <a:ln>
                  <a:solidFill>
                    <a:sysClr val="windowText" lastClr="000000"/>
                  </a:solidFill>
                </a:ln>
                <a:solidFill>
                  <a:srgbClr val="00143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F97AF8-274A-4E84-9CE0-98A462A59DAF}" type="datetimeFigureOut">
              <a:rPr lang="en-US" smtClean="0"/>
              <a:t>9/5/2025</a:t>
            </a:fld>
            <a:endParaRPr lang="en-US"/>
          </a:p>
        </p:txBody>
      </p:sp>
      <p:sp>
        <p:nvSpPr>
          <p:cNvPr id="5" name="Footer Placeholder 4"/>
          <p:cNvSpPr>
            <a:spLocks noGrp="1"/>
          </p:cNvSpPr>
          <p:nvPr>
            <p:ph type="ftr" sz="quarter" idx="11"/>
          </p:nvPr>
        </p:nvSpPr>
        <p:spPr>
          <a:xfrm>
            <a:off x="1876424" y="5410201"/>
            <a:ext cx="5124886" cy="365125"/>
          </a:xfrm>
        </p:spPr>
        <p:txBody>
          <a:bodyPr/>
          <a:lstStyle>
            <a:lvl1pPr>
              <a:defRPr>
                <a:ln>
                  <a:solidFill>
                    <a:schemeClr val="tx1">
                      <a:lumMod val="50000"/>
                    </a:schemeClr>
                  </a:solidFill>
                </a:ln>
                <a:solidFill>
                  <a:srgbClr val="00143A"/>
                </a:solidFill>
              </a:defRPr>
            </a:lvl1p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7506C85-59C8-433E-91E4-6ADF03672988}" type="slidenum">
              <a:rPr lang="en-US" smtClean="0"/>
              <a:t>‹#›</a:t>
            </a:fld>
            <a:endParaRPr lang="en-US"/>
          </a:p>
        </p:txBody>
      </p:sp>
      <p:sp>
        <p:nvSpPr>
          <p:cNvPr id="67" name="Footer Placeholder 4">
            <a:extLst>
              <a:ext uri="{FF2B5EF4-FFF2-40B4-BE49-F238E27FC236}">
                <a16:creationId xmlns:a16="http://schemas.microsoft.com/office/drawing/2014/main" id="{09BBC531-25EC-47CE-B2C7-85A1BEA7F9EE}"/>
              </a:ext>
            </a:extLst>
          </p:cNvPr>
          <p:cNvSpPr txBox="1">
            <a:spLocks/>
          </p:cNvSpPr>
          <p:nvPr/>
        </p:nvSpPr>
        <p:spPr>
          <a:xfrm>
            <a:off x="5011387" y="796885"/>
            <a:ext cx="7113938" cy="1548204"/>
          </a:xfrm>
          <a:prstGeom prst="rect">
            <a:avLst/>
          </a:prstGeom>
        </p:spPr>
        <p:txBody>
          <a:bodyPr vert="horz" lIns="91440" tIns="45720" rIns="91440" bIns="45720" rtlCol="0" anchor="t"/>
          <a:lstStyle>
            <a:defPPr>
              <a:defRPr lang="en-US"/>
            </a:defPPr>
            <a:lvl1pPr marL="0" algn="l" defTabSz="457200" rtl="0" eaLnBrk="1" latinLnBrk="0" hangingPunct="1">
              <a:defRPr sz="1050" kern="1200" cap="all" baseline="0">
                <a:ln>
                  <a:solidFill>
                    <a:schemeClr val="tx1">
                      <a:lumMod val="50000"/>
                    </a:schemeClr>
                  </a:solidFill>
                </a:ln>
                <a:solidFill>
                  <a:schemeClr val="tx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rPr>
              <a:t>The 1</a:t>
            </a:r>
            <a:r>
              <a:rPr lang="en-US" sz="1600" baseline="30000" dirty="0">
                <a:solidFill>
                  <a:schemeClr val="bg1"/>
                </a:solidFill>
              </a:rPr>
              <a:t>st</a:t>
            </a:r>
            <a:r>
              <a:rPr lang="en-US" sz="1600" dirty="0">
                <a:solidFill>
                  <a:schemeClr val="bg1"/>
                </a:solidFill>
              </a:rPr>
              <a:t> International Summer school on advanced soil physics  </a:t>
            </a:r>
          </a:p>
          <a:p>
            <a:pPr algn="ctr"/>
            <a:endParaRPr lang="en-US" sz="2000" dirty="0">
              <a:solidFill>
                <a:schemeClr val="bg1"/>
              </a:solidFill>
            </a:endParaRPr>
          </a:p>
          <a:p>
            <a:pPr algn="ctr"/>
            <a:r>
              <a:rPr lang="en-US" sz="2000" b="1" dirty="0">
                <a:solidFill>
                  <a:schemeClr val="bg1"/>
                </a:solidFill>
              </a:rPr>
              <a:t>Modeling Water Fluxes in the Soil-Plant System</a:t>
            </a:r>
          </a:p>
          <a:p>
            <a:pPr algn="ctr"/>
            <a:endParaRPr lang="en-US" sz="1800" dirty="0"/>
          </a:p>
        </p:txBody>
      </p:sp>
      <p:pic>
        <p:nvPicPr>
          <p:cNvPr id="70" name="Picture 69">
            <a:extLst>
              <a:ext uri="{FF2B5EF4-FFF2-40B4-BE49-F238E27FC236}">
                <a16:creationId xmlns:a16="http://schemas.microsoft.com/office/drawing/2014/main" id="{66EB560B-E547-4FD5-918A-B26CAD5E030D}"/>
              </a:ext>
            </a:extLst>
          </p:cNvPr>
          <p:cNvPicPr>
            <a:picLocks noChangeAspect="1"/>
          </p:cNvPicPr>
          <p:nvPr/>
        </p:nvPicPr>
        <p:blipFill rotWithShape="1">
          <a:blip r:embed="rId2">
            <a:extLst>
              <a:ext uri="{28A0092B-C50C-407E-A947-70E740481C1C}">
                <a14:useLocalDpi xmlns:a14="http://schemas.microsoft.com/office/drawing/2010/main" val="0"/>
              </a:ext>
            </a:extLst>
          </a:blip>
          <a:srcRect t="16366"/>
          <a:stretch/>
        </p:blipFill>
        <p:spPr>
          <a:xfrm>
            <a:off x="-318097" y="170070"/>
            <a:ext cx="5774180" cy="6829425"/>
          </a:xfrm>
          <a:prstGeom prst="rect">
            <a:avLst/>
          </a:prstGeom>
          <a:effectLst>
            <a:softEdge rad="635000"/>
          </a:effectLst>
        </p:spPr>
      </p:pic>
      <p:pic>
        <p:nvPicPr>
          <p:cNvPr id="71" name="Picture 2" descr="Bestand:UCLouvain logo.svg - Wikipedia">
            <a:extLst>
              <a:ext uri="{FF2B5EF4-FFF2-40B4-BE49-F238E27FC236}">
                <a16:creationId xmlns:a16="http://schemas.microsoft.com/office/drawing/2014/main" id="{F02AD59D-6ECC-4ED4-AB74-6C5B7FB911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3" t="3272" r="5567" b="1"/>
          <a:stretch/>
        </p:blipFill>
        <p:spPr bwMode="auto">
          <a:xfrm>
            <a:off x="1894051" y="4557110"/>
            <a:ext cx="1679204" cy="4189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ogo — ISMC">
            <a:extLst>
              <a:ext uri="{FF2B5EF4-FFF2-40B4-BE49-F238E27FC236}">
                <a16:creationId xmlns:a16="http://schemas.microsoft.com/office/drawing/2014/main" id="{777B7637-EB75-4C64-A289-67C28FA12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63" y="4910123"/>
            <a:ext cx="1143213" cy="1048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9944034-6B54-4D0E-BC23-A930CDB86F29}"/>
              </a:ext>
            </a:extLst>
          </p:cNvPr>
          <p:cNvPicPr>
            <a:picLocks noChangeAspect="1"/>
          </p:cNvPicPr>
          <p:nvPr/>
        </p:nvPicPr>
        <p:blipFill>
          <a:blip r:embed="rId5"/>
          <a:stretch>
            <a:fillRect/>
          </a:stretch>
        </p:blipFill>
        <p:spPr>
          <a:xfrm>
            <a:off x="1887172" y="6032349"/>
            <a:ext cx="1790946" cy="738489"/>
          </a:xfrm>
          <a:prstGeom prst="rect">
            <a:avLst/>
          </a:prstGeom>
        </p:spPr>
      </p:pic>
    </p:spTree>
    <p:extLst>
      <p:ext uri="{BB962C8B-B14F-4D97-AF65-F5344CB8AC3E}">
        <p14:creationId xmlns:p14="http://schemas.microsoft.com/office/powerpoint/2010/main" val="256545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756228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898226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765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169224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F97AF8-274A-4E84-9CE0-98A462A59DAF}"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619354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F97AF8-274A-4E84-9CE0-98A462A59DAF}"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93024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443179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750056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81" name="Title Text"/>
          <p:cNvSpPr txBox="1">
            <a:spLocks noGrp="1"/>
          </p:cNvSpPr>
          <p:nvPr>
            <p:ph type="title"/>
          </p:nvPr>
        </p:nvSpPr>
        <p:spPr>
          <a:xfrm>
            <a:off x="1190625" y="1151930"/>
            <a:ext cx="9810750" cy="2321719"/>
          </a:xfrm>
          <a:prstGeom prst="rect">
            <a:avLst/>
          </a:prstGeom>
        </p:spPr>
        <p:txBody>
          <a:bodyPr anchor="b"/>
          <a:lstStyle>
            <a:lvl1pPr algn="ctr">
              <a:lnSpc>
                <a:spcPct val="100000"/>
              </a:lnSpc>
              <a:spcBef>
                <a:spcPts val="0"/>
              </a:spcBef>
              <a:defRPr sz="5625" cap="none">
                <a:solidFill>
                  <a:srgbClr val="000000"/>
                </a:solidFill>
                <a:latin typeface="Helvetica Neue Medium"/>
                <a:ea typeface="Helvetica Neue Medium"/>
                <a:cs typeface="Helvetica Neue Medium"/>
                <a:sym typeface="Helvetica Neue Medium"/>
              </a:defRPr>
            </a:lvl1pPr>
          </a:lstStyle>
          <a:p>
            <a:r>
              <a:t>Title Text</a:t>
            </a:r>
          </a:p>
        </p:txBody>
      </p:sp>
      <p:sp>
        <p:nvSpPr>
          <p:cNvPr id="182" name="Body Level One…"/>
          <p:cNvSpPr txBox="1">
            <a:spLocks noGrp="1"/>
          </p:cNvSpPr>
          <p:nvPr>
            <p:ph type="body" sz="quarter" idx="1"/>
          </p:nvPr>
        </p:nvSpPr>
        <p:spPr>
          <a:xfrm>
            <a:off x="1190625" y="3545086"/>
            <a:ext cx="9810750" cy="794742"/>
          </a:xfrm>
          <a:prstGeom prst="rect">
            <a:avLst/>
          </a:prstGeom>
        </p:spPr>
        <p:txBody>
          <a:bodyPr/>
          <a:lstStyle>
            <a:lvl1pPr marL="0" indent="0" algn="ctr">
              <a:spcBef>
                <a:spcPts val="0"/>
              </a:spcBef>
              <a:buClrTx/>
              <a:buSzTx/>
              <a:buFontTx/>
              <a:buNone/>
              <a:defRPr sz="2601">
                <a:solidFill>
                  <a:srgbClr val="000000"/>
                </a:solidFill>
                <a:latin typeface="Helvetica Neue"/>
                <a:ea typeface="Helvetica Neue"/>
                <a:cs typeface="Helvetica Neue"/>
                <a:sym typeface="Helvetica Neue"/>
              </a:defRPr>
            </a:lvl1pPr>
            <a:lvl2pPr marL="0" indent="0" algn="ctr">
              <a:spcBef>
                <a:spcPts val="0"/>
              </a:spcBef>
              <a:buClrTx/>
              <a:buSzTx/>
              <a:buFontTx/>
              <a:buNone/>
              <a:defRPr sz="2601">
                <a:solidFill>
                  <a:srgbClr val="000000"/>
                </a:solidFill>
                <a:latin typeface="Helvetica Neue"/>
                <a:ea typeface="Helvetica Neue"/>
                <a:cs typeface="Helvetica Neue"/>
                <a:sym typeface="Helvetica Neue"/>
              </a:defRPr>
            </a:lvl2pPr>
            <a:lvl3pPr marL="0" indent="0" algn="ctr">
              <a:spcBef>
                <a:spcPts val="0"/>
              </a:spcBef>
              <a:buClrTx/>
              <a:buSzTx/>
              <a:buFontTx/>
              <a:buNone/>
              <a:defRPr sz="2601">
                <a:solidFill>
                  <a:srgbClr val="000000"/>
                </a:solidFill>
                <a:latin typeface="Helvetica Neue"/>
                <a:ea typeface="Helvetica Neue"/>
                <a:cs typeface="Helvetica Neue"/>
                <a:sym typeface="Helvetica Neue"/>
              </a:defRPr>
            </a:lvl3pPr>
            <a:lvl4pPr marL="0" indent="0" algn="ctr">
              <a:spcBef>
                <a:spcPts val="0"/>
              </a:spcBef>
              <a:buClrTx/>
              <a:buSzTx/>
              <a:buFontTx/>
              <a:buNone/>
              <a:defRPr sz="2601">
                <a:solidFill>
                  <a:srgbClr val="000000"/>
                </a:solidFill>
                <a:latin typeface="Helvetica Neue"/>
                <a:ea typeface="Helvetica Neue"/>
                <a:cs typeface="Helvetica Neue"/>
                <a:sym typeface="Helvetica Neue"/>
              </a:defRPr>
            </a:lvl4pPr>
            <a:lvl5pPr marL="0" indent="0" algn="ctr">
              <a:spcBef>
                <a:spcPts val="0"/>
              </a:spcBef>
              <a:buClrTx/>
              <a:buSzTx/>
              <a:buFontTx/>
              <a:buNone/>
              <a:defRPr sz="2601">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xfrm>
            <a:off x="5933329" y="6536531"/>
            <a:ext cx="318993" cy="228028"/>
          </a:xfrm>
          <a:prstGeom prst="rect">
            <a:avLst/>
          </a:prstGeom>
        </p:spPr>
        <p:txBody>
          <a:bodyPr/>
          <a:lstStyle>
            <a:lvl1pPr algn="ctr">
              <a:lnSpc>
                <a:spcPct val="100000"/>
              </a:lnSpc>
              <a:defRPr sz="1125">
                <a:solidFill>
                  <a:srgbClr val="000000"/>
                </a:solidFill>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290659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9/5/2025</a:t>
            </a:fld>
            <a:endParaRPr lang="en-US"/>
          </a:p>
        </p:txBody>
      </p:sp>
      <p:sp>
        <p:nvSpPr>
          <p:cNvPr id="5" name="Footer Placeholder 4"/>
          <p:cNvSpPr>
            <a:spLocks noGrp="1"/>
          </p:cNvSpPr>
          <p:nvPr>
            <p:ph type="ftr" sz="quarter" idx="11"/>
          </p:nvPr>
        </p:nvSpPr>
        <p:spPr/>
        <p:txBody>
          <a:bodyPr anchor="t"/>
          <a:lstStyle>
            <a:lvl1pPr>
              <a:defRPr lang="en-US" sz="1050" kern="1200" cap="all" baseline="0" dirty="0" smtClean="0">
                <a:ln>
                  <a:solidFill>
                    <a:schemeClr val="tx1">
                      <a:lumMod val="50000"/>
                    </a:schemeClr>
                  </a:solidFill>
                </a:ln>
                <a:solidFill>
                  <a:srgbClr val="00143A"/>
                </a:solidFill>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1984688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F97AF8-274A-4E84-9CE0-98A462A59DAF}" type="datetimeFigureOut">
              <a:rPr lang="en-US" smtClean="0"/>
              <a:t>9/5/2025</a:t>
            </a:fld>
            <a:endParaRPr lang="en-US"/>
          </a:p>
        </p:txBody>
      </p:sp>
      <p:sp>
        <p:nvSpPr>
          <p:cNvPr id="5" name="Footer Placeholder 4"/>
          <p:cNvSpPr>
            <a:spLocks noGrp="1"/>
          </p:cNvSpPr>
          <p:nvPr>
            <p:ph type="ftr" sz="quarter" idx="11"/>
          </p:nvPr>
        </p:nvSpPr>
        <p:spPr>
          <a:xfrm>
            <a:off x="1141411" y="5883275"/>
            <a:ext cx="6239309" cy="365125"/>
          </a:xfr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660378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51360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fld id="{3EF97AF8-274A-4E84-9CE0-98A462A59DAF}" type="datetimeFigureOut">
              <a:rPr lang="en-US" smtClean="0"/>
              <a:t>9/5/2025</a:t>
            </a:fld>
            <a:endParaRPr lang="en-US"/>
          </a:p>
        </p:txBody>
      </p:sp>
      <p:sp>
        <p:nvSpPr>
          <p:cNvPr id="8" name="Footer Placeholder 7"/>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A7506C85-59C8-433E-91E4-6ADF03672988}" type="slidenum">
              <a:rPr lang="en-US" smtClean="0"/>
              <a:t>‹#›</a:t>
            </a:fld>
            <a:endParaRPr lang="en-US"/>
          </a:p>
        </p:txBody>
      </p:sp>
    </p:spTree>
    <p:extLst>
      <p:ext uri="{BB962C8B-B14F-4D97-AF65-F5344CB8AC3E}">
        <p14:creationId xmlns:p14="http://schemas.microsoft.com/office/powerpoint/2010/main" val="245606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F97AF8-274A-4E84-9CE0-98A462A59DAF}"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28697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97AF8-274A-4E84-9CE0-98A462A59DAF}"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40724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94635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143794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65412" y="6314123"/>
            <a:ext cx="6096000" cy="3429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r>
              <a:rPr lang="en-US" dirty="0"/>
              <a:t>The layout of summer school</a:t>
            </a:r>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First title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bg1"/>
                </a:solidFill>
              </a:defRPr>
            </a:lvl1pPr>
          </a:lstStyle>
          <a:p>
            <a:fld id="{3EF97AF8-274A-4E84-9CE0-98A462A59DAF}" type="datetimeFigureOut">
              <a:rPr lang="en-US" smtClean="0"/>
              <a:t>9/5/2025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t"/>
          <a:lstStyle>
            <a:lvl1pPr algn="l">
              <a:defRPr sz="1050" cap="all" baseline="0">
                <a:ln>
                  <a:solidFill>
                    <a:schemeClr val="tx1">
                      <a:lumMod val="50000"/>
                    </a:schemeClr>
                  </a:solidFill>
                </a:ln>
                <a:solidFill>
                  <a:schemeClr val="tx1">
                    <a:lumMod val="50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bg1"/>
                </a:solidFill>
              </a:defRPr>
            </a:lvl1pPr>
          </a:lstStyle>
          <a:p>
            <a:fld id="{A7506C85-59C8-433E-91E4-6ADF03672988}" type="slidenum">
              <a:rPr lang="en-US" smtClean="0"/>
              <a:t>‹#›</a:t>
            </a:fld>
            <a:endParaRPr lang="en-US"/>
          </a:p>
        </p:txBody>
      </p:sp>
      <p:pic>
        <p:nvPicPr>
          <p:cNvPr id="2050" name="Picture 2" descr="Bestand:UCLouvain logo.svg - Wikipedia">
            <a:extLst>
              <a:ext uri="{FF2B5EF4-FFF2-40B4-BE49-F238E27FC236}">
                <a16:creationId xmlns:a16="http://schemas.microsoft.com/office/drawing/2014/main" id="{5737DD69-C2FC-467B-9FD7-A537FD6493D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4763" t="3272" r="5567" b="1"/>
          <a:stretch/>
        </p:blipFill>
        <p:spPr bwMode="auto">
          <a:xfrm>
            <a:off x="1206501" y="6350034"/>
            <a:ext cx="1679204" cy="418908"/>
          </a:xfrm>
          <a:prstGeom prst="rect">
            <a:avLst/>
          </a:prstGeom>
          <a:noFill/>
          <a:extLst>
            <a:ext uri="{909E8E84-426E-40DD-AFC4-6F175D3DCCD1}">
              <a14:hiddenFill xmlns:a14="http://schemas.microsoft.com/office/drawing/2010/main">
                <a:solidFill>
                  <a:srgbClr val="FFFFFF"/>
                </a:solidFill>
              </a14:hiddenFill>
            </a:ext>
          </a:extLst>
        </p:spPr>
      </p:pic>
      <p:sp>
        <p:nvSpPr>
          <p:cNvPr id="49" name="Footer Placeholder 4">
            <a:extLst>
              <a:ext uri="{FF2B5EF4-FFF2-40B4-BE49-F238E27FC236}">
                <a16:creationId xmlns:a16="http://schemas.microsoft.com/office/drawing/2014/main" id="{9725F8A4-6607-4D00-9AEA-46CA88ADBB9D}"/>
              </a:ext>
            </a:extLst>
          </p:cNvPr>
          <p:cNvSpPr txBox="1">
            <a:spLocks/>
          </p:cNvSpPr>
          <p:nvPr/>
        </p:nvSpPr>
        <p:spPr>
          <a:xfrm>
            <a:off x="2904755" y="6452300"/>
            <a:ext cx="8407769" cy="265749"/>
          </a:xfrm>
          <a:prstGeom prst="rect">
            <a:avLst/>
          </a:prstGeom>
        </p:spPr>
        <p:txBody>
          <a:bodyPr vert="horz" lIns="91440" tIns="45720" rIns="91440" bIns="45720" rtlCol="0" anchor="t"/>
          <a:lstStyle>
            <a:defPPr>
              <a:defRPr lang="en-US"/>
            </a:defPPr>
            <a:lvl1pPr marL="0" algn="l" defTabSz="457200" rtl="0" eaLnBrk="1" latinLnBrk="0" hangingPunct="1">
              <a:defRPr sz="1050" kern="1200" cap="all" baseline="0">
                <a:ln>
                  <a:solidFill>
                    <a:schemeClr val="tx1">
                      <a:lumMod val="50000"/>
                    </a:schemeClr>
                  </a:solidFill>
                </a:ln>
                <a:solidFill>
                  <a:schemeClr val="tx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The 1</a:t>
            </a:r>
            <a:r>
              <a:rPr lang="en-US" sz="1100" baseline="30000" dirty="0"/>
              <a:t>st</a:t>
            </a:r>
            <a:r>
              <a:rPr lang="en-US" sz="1100" dirty="0"/>
              <a:t> International Summer school on advanced soil physics  “Modeling Water Transport in the Soil-Plant System''</a:t>
            </a:r>
          </a:p>
          <a:p>
            <a:endParaRPr lang="en-US" dirty="0"/>
          </a:p>
        </p:txBody>
      </p:sp>
      <p:sp>
        <p:nvSpPr>
          <p:cNvPr id="2048" name="Rectangle 2047">
            <a:extLst>
              <a:ext uri="{FF2B5EF4-FFF2-40B4-BE49-F238E27FC236}">
                <a16:creationId xmlns:a16="http://schemas.microsoft.com/office/drawing/2014/main" id="{0523D904-CFB6-4E86-B28D-A75A022CB79D}"/>
              </a:ext>
            </a:extLst>
          </p:cNvPr>
          <p:cNvSpPr/>
          <p:nvPr/>
        </p:nvSpPr>
        <p:spPr>
          <a:xfrm>
            <a:off x="11312524" y="9524"/>
            <a:ext cx="898525" cy="6834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1" name="Straight Connector 2050">
            <a:extLst>
              <a:ext uri="{FF2B5EF4-FFF2-40B4-BE49-F238E27FC236}">
                <a16:creationId xmlns:a16="http://schemas.microsoft.com/office/drawing/2014/main" id="{1FB97AB0-4C49-4F20-8C33-F2F745339C71}"/>
              </a:ext>
            </a:extLst>
          </p:cNvPr>
          <p:cNvCxnSpPr/>
          <p:nvPr/>
        </p:nvCxnSpPr>
        <p:spPr>
          <a:xfrm flipH="1">
            <a:off x="11441112" y="6710363"/>
            <a:ext cx="460376" cy="0"/>
          </a:xfrm>
          <a:prstGeom prst="line">
            <a:avLst/>
          </a:prstGeom>
          <a:ln w="76200">
            <a:solidFill>
              <a:srgbClr val="9AB3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5113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3600" kern="1200" cap="all" baseline="0">
          <a:solidFill>
            <a:schemeClr val="bg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bg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bg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bg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bg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bg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tif"/><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tif"/><Relationship Id="rId5" Type="http://schemas.openxmlformats.org/officeDocument/2006/relationships/image" Target="../media/image25.tif"/><Relationship Id="rId4" Type="http://schemas.openxmlformats.org/officeDocument/2006/relationships/image" Target="../media/image24.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LBRAI2219-2023/ressourc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866B-F76A-7A0B-73B0-89B5FE973613}"/>
              </a:ext>
            </a:extLst>
          </p:cNvPr>
          <p:cNvSpPr>
            <a:spLocks noGrp="1"/>
          </p:cNvSpPr>
          <p:nvPr>
            <p:ph type="ctrTitle"/>
          </p:nvPr>
        </p:nvSpPr>
        <p:spPr>
          <a:xfrm>
            <a:off x="5457825" y="1122363"/>
            <a:ext cx="6596062" cy="2387600"/>
          </a:xfrm>
        </p:spPr>
        <p:txBody>
          <a:bodyPr>
            <a:normAutofit/>
          </a:bodyPr>
          <a:lstStyle/>
          <a:p>
            <a:r>
              <a:rPr lang="en-GB" dirty="0"/>
              <a:t>Root anatomies and hydraulics with GRANAR-MECHA</a:t>
            </a:r>
            <a:endParaRPr lang="en-SE" dirty="0"/>
          </a:p>
        </p:txBody>
      </p:sp>
      <p:sp>
        <p:nvSpPr>
          <p:cNvPr id="5" name="Subtitle 4">
            <a:extLst>
              <a:ext uri="{FF2B5EF4-FFF2-40B4-BE49-F238E27FC236}">
                <a16:creationId xmlns:a16="http://schemas.microsoft.com/office/drawing/2014/main" id="{3C9D7364-1678-8751-403D-85D3DB91E6A8}"/>
              </a:ext>
            </a:extLst>
          </p:cNvPr>
          <p:cNvSpPr>
            <a:spLocks noGrp="1"/>
          </p:cNvSpPr>
          <p:nvPr>
            <p:ph type="subTitle" idx="1"/>
          </p:nvPr>
        </p:nvSpPr>
        <p:spPr>
          <a:xfrm>
            <a:off x="5674659" y="3602038"/>
            <a:ext cx="6379228" cy="1655762"/>
          </a:xfrm>
        </p:spPr>
        <p:txBody>
          <a:bodyPr>
            <a:normAutofit fontScale="92500" lnSpcReduction="20000"/>
          </a:bodyPr>
          <a:lstStyle/>
          <a:p>
            <a:r>
              <a:rPr lang="en-GB" dirty="0"/>
              <a:t>Adrien Heymans</a:t>
            </a:r>
          </a:p>
          <a:p>
            <a:r>
              <a:rPr lang="en-GB" dirty="0"/>
              <a:t>Valentin Couvreur</a:t>
            </a:r>
          </a:p>
          <a:p>
            <a:r>
              <a:rPr lang="en-GB" dirty="0"/>
              <a:t>Guillaume Lobet</a:t>
            </a:r>
          </a:p>
          <a:p>
            <a:r>
              <a:rPr lang="en-GB" dirty="0"/>
              <a:t>Marco </a:t>
            </a:r>
            <a:r>
              <a:rPr lang="en-GB" dirty="0" err="1"/>
              <a:t>d’agostino</a:t>
            </a:r>
            <a:endParaRPr lang="en-SE" dirty="0"/>
          </a:p>
        </p:txBody>
      </p:sp>
      <p:pic>
        <p:nvPicPr>
          <p:cNvPr id="2050" name="Picture 2">
            <a:extLst>
              <a:ext uri="{FF2B5EF4-FFF2-40B4-BE49-F238E27FC236}">
                <a16:creationId xmlns:a16="http://schemas.microsoft.com/office/drawing/2014/main" id="{32E1CB2F-F40C-1654-CCE2-8ADCE1E7C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655638"/>
            <a:ext cx="673417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32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14048" y="6544900"/>
            <a:ext cx="44091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10</a:t>
            </a:fld>
            <a:endParaRPr lang="de-DE" sz="1600" b="1" dirty="0">
              <a:solidFill>
                <a:srgbClr val="002060"/>
              </a:solidFill>
            </a:endParaRPr>
          </a:p>
        </p:txBody>
      </p:sp>
      <p:pic>
        <p:nvPicPr>
          <p:cNvPr id="3" name="Image 2">
            <a:extLst>
              <a:ext uri="{FF2B5EF4-FFF2-40B4-BE49-F238E27FC236}">
                <a16:creationId xmlns:a16="http://schemas.microsoft.com/office/drawing/2014/main" id="{8E428017-ACE2-4CC2-97E3-7C876165943C}"/>
              </a:ext>
            </a:extLst>
          </p:cNvPr>
          <p:cNvPicPr>
            <a:picLocks noChangeAspect="1"/>
          </p:cNvPicPr>
          <p:nvPr/>
        </p:nvPicPr>
        <p:blipFill rotWithShape="1">
          <a:blip r:embed="rId2">
            <a:extLst>
              <a:ext uri="{28A0092B-C50C-407E-A947-70E740481C1C}">
                <a14:useLocalDpi xmlns:a14="http://schemas.microsoft.com/office/drawing/2010/main" val="0"/>
              </a:ext>
            </a:extLst>
          </a:blip>
          <a:srcRect b="63420"/>
          <a:stretch/>
        </p:blipFill>
        <p:spPr>
          <a:xfrm>
            <a:off x="3243072" y="952155"/>
            <a:ext cx="5705855" cy="5187603"/>
          </a:xfrm>
          <a:prstGeom prst="rect">
            <a:avLst/>
          </a:prstGeom>
        </p:spPr>
      </p:pic>
      <p:sp>
        <p:nvSpPr>
          <p:cNvPr id="7" name="Rectangle 6">
            <a:extLst>
              <a:ext uri="{FF2B5EF4-FFF2-40B4-BE49-F238E27FC236}">
                <a16:creationId xmlns:a16="http://schemas.microsoft.com/office/drawing/2014/main" id="{F062D71C-68D5-49CE-88A9-048B8CE532C5}"/>
              </a:ext>
            </a:extLst>
          </p:cNvPr>
          <p:cNvSpPr/>
          <p:nvPr/>
        </p:nvSpPr>
        <p:spPr>
          <a:xfrm>
            <a:off x="3290300" y="1472362"/>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07C81DB3-15CB-45DF-90A9-8DF7BAB9954B}"/>
              </a:ext>
            </a:extLst>
          </p:cNvPr>
          <p:cNvSpPr/>
          <p:nvPr/>
        </p:nvSpPr>
        <p:spPr>
          <a:xfrm>
            <a:off x="3290300" y="5746497"/>
            <a:ext cx="648069"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76875F81-851B-43C4-8844-5725E3DEB11A}"/>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11" name="ZoneTexte 10">
            <a:extLst>
              <a:ext uri="{FF2B5EF4-FFF2-40B4-BE49-F238E27FC236}">
                <a16:creationId xmlns:a16="http://schemas.microsoft.com/office/drawing/2014/main" id="{32AD0E58-74F1-46BA-95E4-DBC31644764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43008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 name="Image 2">
            <a:extLst>
              <a:ext uri="{FF2B5EF4-FFF2-40B4-BE49-F238E27FC236}">
                <a16:creationId xmlns:a16="http://schemas.microsoft.com/office/drawing/2014/main" id="{1145E66E-ADC4-427E-B9F3-C9646FEA7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6" y="878098"/>
            <a:ext cx="4982946" cy="5337503"/>
          </a:xfrm>
          <a:prstGeom prst="rect">
            <a:avLst/>
          </a:prstGeom>
        </p:spPr>
      </p:pic>
      <p:sp>
        <p:nvSpPr>
          <p:cNvPr id="8" name="Rectangle 3">
            <a:extLst>
              <a:ext uri="{FF2B5EF4-FFF2-40B4-BE49-F238E27FC236}">
                <a16:creationId xmlns:a16="http://schemas.microsoft.com/office/drawing/2014/main" id="{20F40AC8-B8C4-4B0C-B86D-E75B0D711D08}"/>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9" name="ZoneTexte 8">
            <a:extLst>
              <a:ext uri="{FF2B5EF4-FFF2-40B4-BE49-F238E27FC236}">
                <a16:creationId xmlns:a16="http://schemas.microsoft.com/office/drawing/2014/main" id="{2F589BFB-370D-4348-83B3-952914253FC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0" name="Slide Number Placeholder 4">
            <a:extLst>
              <a:ext uri="{FF2B5EF4-FFF2-40B4-BE49-F238E27FC236}">
                <a16:creationId xmlns:a16="http://schemas.microsoft.com/office/drawing/2014/main" id="{DEA38AE7-4B67-4D7F-AA48-9EFBA1CE853C}"/>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11</a:t>
            </a:fld>
            <a:endParaRPr lang="de-DE" sz="1600" b="1" dirty="0">
              <a:solidFill>
                <a:srgbClr val="002060"/>
              </a:solidFill>
            </a:endParaRPr>
          </a:p>
        </p:txBody>
      </p:sp>
    </p:spTree>
    <p:extLst>
      <p:ext uri="{BB962C8B-B14F-4D97-AF65-F5344CB8AC3E}">
        <p14:creationId xmlns:p14="http://schemas.microsoft.com/office/powerpoint/2010/main" val="342143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8" name="New picture">
            <a:extLst>
              <a:ext uri="{FF2B5EF4-FFF2-40B4-BE49-F238E27FC236}">
                <a16:creationId xmlns:a16="http://schemas.microsoft.com/office/drawing/2014/main" id="{2AEDAB98-4AE7-4975-910D-CAD7F74E300A}"/>
              </a:ext>
            </a:extLst>
          </p:cNvPr>
          <p:cNvPicPr/>
          <p:nvPr/>
        </p:nvPicPr>
        <p:blipFill rotWithShape="1">
          <a:blip r:embed="rId2"/>
          <a:srcRect l="39650"/>
          <a:stretch/>
        </p:blipFill>
        <p:spPr>
          <a:xfrm>
            <a:off x="3222594" y="941832"/>
            <a:ext cx="5985413" cy="5294376"/>
          </a:xfrm>
          <a:prstGeom prst="rect">
            <a:avLst/>
          </a:prstGeom>
        </p:spPr>
      </p:pic>
      <p:sp>
        <p:nvSpPr>
          <p:cNvPr id="9" name="Rectangle 8">
            <a:extLst>
              <a:ext uri="{FF2B5EF4-FFF2-40B4-BE49-F238E27FC236}">
                <a16:creationId xmlns:a16="http://schemas.microsoft.com/office/drawing/2014/main" id="{47FDF98C-69DD-4AC5-AD42-C106CC5ADDED}"/>
              </a:ext>
            </a:extLst>
          </p:cNvPr>
          <p:cNvSpPr/>
          <p:nvPr/>
        </p:nvSpPr>
        <p:spPr>
          <a:xfrm>
            <a:off x="3800708" y="898110"/>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09547A6D-8A38-446D-8977-337CC51281E0}"/>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11" name="ZoneTexte 10">
            <a:extLst>
              <a:ext uri="{FF2B5EF4-FFF2-40B4-BE49-F238E27FC236}">
                <a16:creationId xmlns:a16="http://schemas.microsoft.com/office/drawing/2014/main" id="{4A664126-4D82-4B38-9FDB-8BD1468B91B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2" name="Slide Number Placeholder 4">
            <a:extLst>
              <a:ext uri="{FF2B5EF4-FFF2-40B4-BE49-F238E27FC236}">
                <a16:creationId xmlns:a16="http://schemas.microsoft.com/office/drawing/2014/main" id="{E19AB0A6-26D0-4AED-AC40-78734E763943}"/>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12</a:t>
            </a:fld>
            <a:endParaRPr lang="de-DE" sz="1600" b="1" dirty="0">
              <a:solidFill>
                <a:srgbClr val="002060"/>
              </a:solidFill>
            </a:endParaRPr>
          </a:p>
        </p:txBody>
      </p:sp>
    </p:spTree>
    <p:extLst>
      <p:ext uri="{BB962C8B-B14F-4D97-AF65-F5344CB8AC3E}">
        <p14:creationId xmlns:p14="http://schemas.microsoft.com/office/powerpoint/2010/main" val="340663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7DA1D-04D4-5E0E-C96E-B6A214BD09C5}"/>
              </a:ext>
            </a:extLst>
          </p:cNvPr>
          <p:cNvSpPr>
            <a:spLocks noGrp="1"/>
          </p:cNvSpPr>
          <p:nvPr>
            <p:ph idx="1"/>
          </p:nvPr>
        </p:nvSpPr>
        <p:spPr/>
        <p:txBody>
          <a:bodyPr/>
          <a:lstStyle/>
          <a:p>
            <a:r>
              <a:rPr lang="en-GB" dirty="0"/>
              <a:t>Per group, change one anatomical trait</a:t>
            </a:r>
          </a:p>
          <a:p>
            <a:pPr lvl="1"/>
            <a:r>
              <a:rPr lang="en-GB" dirty="0"/>
              <a:t>Cortex width</a:t>
            </a:r>
          </a:p>
          <a:p>
            <a:pPr lvl="1"/>
            <a:r>
              <a:rPr lang="en-GB" dirty="0"/>
              <a:t>Stele </a:t>
            </a:r>
          </a:p>
          <a:p>
            <a:pPr lvl="1"/>
            <a:r>
              <a:rPr lang="en-GB" dirty="0"/>
              <a:t>Xylem </a:t>
            </a:r>
          </a:p>
        </p:txBody>
      </p:sp>
      <p:sp>
        <p:nvSpPr>
          <p:cNvPr id="6" name="Rectangle 3">
            <a:extLst>
              <a:ext uri="{FF2B5EF4-FFF2-40B4-BE49-F238E27FC236}">
                <a16:creationId xmlns:a16="http://schemas.microsoft.com/office/drawing/2014/main" id="{BA30C89B-E817-0B67-A35D-797B1F7580CB}"/>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Tree>
    <p:extLst>
      <p:ext uri="{BB962C8B-B14F-4D97-AF65-F5344CB8AC3E}">
        <p14:creationId xmlns:p14="http://schemas.microsoft.com/office/powerpoint/2010/main" val="96374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C2B94B-2E7D-4496-9E5C-D6CC0E0EB9D7}"/>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ZoneTexte 4">
            <a:extLst>
              <a:ext uri="{FF2B5EF4-FFF2-40B4-BE49-F238E27FC236}">
                <a16:creationId xmlns:a16="http://schemas.microsoft.com/office/drawing/2014/main" id="{6EAB4CE1-B935-420E-9D80-A9E229996CE7}"/>
              </a:ext>
            </a:extLst>
          </p:cNvPr>
          <p:cNvSpPr txBox="1"/>
          <p:nvPr/>
        </p:nvSpPr>
        <p:spPr>
          <a:xfrm rot="16200000">
            <a:off x="-2581170" y="3062489"/>
            <a:ext cx="5619566" cy="400110"/>
          </a:xfrm>
          <a:prstGeom prst="rect">
            <a:avLst/>
          </a:prstGeom>
          <a:noFill/>
        </p:spPr>
        <p:txBody>
          <a:bodyPr wrap="square" rtlCol="0">
            <a:spAutoFit/>
          </a:bodyPr>
          <a:lstStyle/>
          <a:p>
            <a:pPr algn="ctr"/>
            <a:r>
              <a:rPr lang="fr-FR" sz="2000" dirty="0">
                <a:solidFill>
                  <a:schemeClr val="bg1"/>
                </a:solidFill>
              </a:rPr>
              <a:t>Root radial </a:t>
            </a:r>
            <a:r>
              <a:rPr lang="fr-FR" sz="2000" dirty="0" err="1">
                <a:solidFill>
                  <a:schemeClr val="bg1"/>
                </a:solidFill>
              </a:rPr>
              <a:t>hydraulic</a:t>
            </a:r>
            <a:r>
              <a:rPr lang="fr-FR" sz="2000" dirty="0">
                <a:solidFill>
                  <a:schemeClr val="bg1"/>
                </a:solidFill>
              </a:rPr>
              <a:t> </a:t>
            </a:r>
            <a:r>
              <a:rPr lang="fr-FR" sz="2000" dirty="0" err="1">
                <a:solidFill>
                  <a:schemeClr val="bg1"/>
                </a:solidFill>
              </a:rPr>
              <a:t>conductivity</a:t>
            </a:r>
            <a:r>
              <a:rPr lang="fr-FR" sz="2000" dirty="0">
                <a:solidFill>
                  <a:schemeClr val="bg1"/>
                </a:solidFill>
              </a:rPr>
              <a:t> [cm hPa</a:t>
            </a:r>
            <a:r>
              <a:rPr lang="fr-FR" sz="2000" baseline="30000" dirty="0">
                <a:solidFill>
                  <a:schemeClr val="bg1"/>
                </a:solidFill>
              </a:rPr>
              <a:t>-1</a:t>
            </a:r>
            <a:r>
              <a:rPr lang="fr-FR" sz="2000" dirty="0">
                <a:solidFill>
                  <a:schemeClr val="bg1"/>
                </a:solidFill>
              </a:rPr>
              <a:t>d</a:t>
            </a:r>
            <a:r>
              <a:rPr lang="fr-FR" sz="2000" baseline="30000" dirty="0">
                <a:solidFill>
                  <a:schemeClr val="bg1"/>
                </a:solidFill>
              </a:rPr>
              <a:t>-1</a:t>
            </a:r>
            <a:r>
              <a:rPr lang="fr-FR" sz="2000" dirty="0">
                <a:solidFill>
                  <a:schemeClr val="bg1"/>
                </a:solidFill>
              </a:rPr>
              <a:t>]</a:t>
            </a:r>
            <a:endParaRPr lang="fr-BE" sz="2000" dirty="0">
              <a:solidFill>
                <a:schemeClr val="bg1"/>
              </a:solidFill>
            </a:endParaRPr>
          </a:p>
        </p:txBody>
      </p:sp>
      <p:cxnSp>
        <p:nvCxnSpPr>
          <p:cNvPr id="28" name="Connecteur droit 27">
            <a:extLst>
              <a:ext uri="{FF2B5EF4-FFF2-40B4-BE49-F238E27FC236}">
                <a16:creationId xmlns:a16="http://schemas.microsoft.com/office/drawing/2014/main" id="{DBA4DE78-85AD-4E35-BD80-DF207CCB3209}"/>
              </a:ext>
            </a:extLst>
          </p:cNvPr>
          <p:cNvCxnSpPr>
            <a:cxnSpLocks/>
          </p:cNvCxnSpPr>
          <p:nvPr/>
        </p:nvCxnSpPr>
        <p:spPr bwMode="auto">
          <a:xfrm>
            <a:off x="506028" y="257638"/>
            <a:ext cx="0" cy="5850929"/>
          </a:xfrm>
          <a:prstGeom prst="line">
            <a:avLst/>
          </a:prstGeom>
          <a:noFill/>
          <a:ln w="57150" cap="flat" cmpd="sng" algn="ctr">
            <a:solidFill>
              <a:srgbClr val="111111"/>
            </a:solidFill>
            <a:prstDash val="solid"/>
            <a:round/>
            <a:headEnd type="arrow" w="med" len="med"/>
            <a:tailEnd type="none" w="med" len="med"/>
          </a:ln>
          <a:effectLst/>
        </p:spPr>
      </p:cxnSp>
      <p:sp>
        <p:nvSpPr>
          <p:cNvPr id="31" name="ZoneTexte 30">
            <a:extLst>
              <a:ext uri="{FF2B5EF4-FFF2-40B4-BE49-F238E27FC236}">
                <a16:creationId xmlns:a16="http://schemas.microsoft.com/office/drawing/2014/main" id="{7ECEF477-F4E2-45B1-A8F1-A468A8493A6D}"/>
              </a:ext>
            </a:extLst>
          </p:cNvPr>
          <p:cNvSpPr txBox="1"/>
          <p:nvPr/>
        </p:nvSpPr>
        <p:spPr>
          <a:xfrm>
            <a:off x="3870672" y="6178660"/>
            <a:ext cx="4676938" cy="400110"/>
          </a:xfrm>
          <a:prstGeom prst="rect">
            <a:avLst/>
          </a:prstGeom>
          <a:noFill/>
        </p:spPr>
        <p:txBody>
          <a:bodyPr wrap="square" rtlCol="0">
            <a:spAutoFit/>
          </a:bodyPr>
          <a:lstStyle/>
          <a:p>
            <a:pPr algn="ctr"/>
            <a:r>
              <a:rPr lang="fr-FR" sz="2000" b="1" dirty="0">
                <a:solidFill>
                  <a:srgbClr val="00B050"/>
                </a:solidFill>
              </a:rPr>
              <a:t>Root segment </a:t>
            </a:r>
            <a:r>
              <a:rPr lang="fr-FR" sz="2000" b="1" dirty="0" err="1">
                <a:solidFill>
                  <a:srgbClr val="00B050"/>
                </a:solidFill>
              </a:rPr>
              <a:t>with</a:t>
            </a:r>
            <a:r>
              <a:rPr lang="fr-FR" sz="2000" b="1" dirty="0">
                <a:solidFill>
                  <a:srgbClr val="00B050"/>
                </a:solidFill>
              </a:rPr>
              <a:t> </a:t>
            </a:r>
            <a:r>
              <a:rPr lang="fr-FR" sz="2000" b="1" dirty="0" err="1">
                <a:solidFill>
                  <a:srgbClr val="00B050"/>
                </a:solidFill>
              </a:rPr>
              <a:t>EnCS</a:t>
            </a:r>
            <a:r>
              <a:rPr lang="fr-FR" sz="2000" b="1" dirty="0">
                <a:solidFill>
                  <a:srgbClr val="00B050"/>
                </a:solidFill>
              </a:rPr>
              <a:t> (</a:t>
            </a:r>
            <a:r>
              <a:rPr lang="fr-FR" sz="2000" b="1" dirty="0" err="1">
                <a:solidFill>
                  <a:srgbClr val="00B050"/>
                </a:solidFill>
              </a:rPr>
              <a:t>barrier</a:t>
            </a:r>
            <a:r>
              <a:rPr lang="fr-FR" sz="2000" b="1" dirty="0">
                <a:solidFill>
                  <a:srgbClr val="00B050"/>
                </a:solidFill>
              </a:rPr>
              <a:t> type #1)</a:t>
            </a:r>
            <a:endParaRPr lang="fr-BE" sz="2000" b="1" dirty="0">
              <a:solidFill>
                <a:srgbClr val="00B050"/>
              </a:solidFill>
            </a:endParaRPr>
          </a:p>
        </p:txBody>
      </p:sp>
      <p:sp>
        <p:nvSpPr>
          <p:cNvPr id="32" name="ZoneTexte 31">
            <a:extLst>
              <a:ext uri="{FF2B5EF4-FFF2-40B4-BE49-F238E27FC236}">
                <a16:creationId xmlns:a16="http://schemas.microsoft.com/office/drawing/2014/main" id="{A8F69655-1460-4279-AF1B-6DA68CFFABD6}"/>
              </a:ext>
            </a:extLst>
          </p:cNvPr>
          <p:cNvSpPr txBox="1"/>
          <p:nvPr/>
        </p:nvSpPr>
        <p:spPr>
          <a:xfrm>
            <a:off x="3409031" y="6481240"/>
            <a:ext cx="5631069" cy="400110"/>
          </a:xfrm>
          <a:prstGeom prst="rect">
            <a:avLst/>
          </a:prstGeom>
          <a:noFill/>
        </p:spPr>
        <p:txBody>
          <a:bodyPr wrap="square" rtlCol="0">
            <a:spAutoFit/>
          </a:bodyPr>
          <a:lstStyle/>
          <a:p>
            <a:pPr algn="ctr"/>
            <a:r>
              <a:rPr lang="fr-FR" sz="2000" b="1" dirty="0">
                <a:solidFill>
                  <a:srgbClr val="C00000"/>
                </a:solidFill>
              </a:rPr>
              <a:t>Root segment </a:t>
            </a:r>
            <a:r>
              <a:rPr lang="fr-FR" sz="2000" b="1" dirty="0" err="1">
                <a:solidFill>
                  <a:srgbClr val="C00000"/>
                </a:solidFill>
              </a:rPr>
              <a:t>with</a:t>
            </a:r>
            <a:r>
              <a:rPr lang="fr-FR" sz="2000" b="1" dirty="0">
                <a:solidFill>
                  <a:srgbClr val="C00000"/>
                </a:solidFill>
              </a:rPr>
              <a:t> </a:t>
            </a:r>
            <a:r>
              <a:rPr lang="fr-FR" sz="2000" b="1" dirty="0" err="1">
                <a:solidFill>
                  <a:srgbClr val="C00000"/>
                </a:solidFill>
              </a:rPr>
              <a:t>EnSub</a:t>
            </a:r>
            <a:r>
              <a:rPr lang="fr-FR" sz="2000" b="1" dirty="0">
                <a:solidFill>
                  <a:srgbClr val="C00000"/>
                </a:solidFill>
              </a:rPr>
              <a:t> &amp; </a:t>
            </a:r>
            <a:r>
              <a:rPr lang="fr-FR" sz="2000" b="1" dirty="0" err="1">
                <a:solidFill>
                  <a:srgbClr val="C00000"/>
                </a:solidFill>
              </a:rPr>
              <a:t>ExCS</a:t>
            </a:r>
            <a:r>
              <a:rPr lang="fr-FR" sz="2000" b="1" dirty="0">
                <a:solidFill>
                  <a:srgbClr val="C00000"/>
                </a:solidFill>
              </a:rPr>
              <a:t> (</a:t>
            </a:r>
            <a:r>
              <a:rPr lang="fr-FR" sz="2000" b="1" dirty="0" err="1">
                <a:solidFill>
                  <a:srgbClr val="C00000"/>
                </a:solidFill>
              </a:rPr>
              <a:t>barrier</a:t>
            </a:r>
            <a:r>
              <a:rPr lang="fr-FR" sz="2000" b="1" dirty="0">
                <a:solidFill>
                  <a:srgbClr val="C00000"/>
                </a:solidFill>
              </a:rPr>
              <a:t> type #4)</a:t>
            </a:r>
            <a:endParaRPr lang="fr-BE" sz="2000" b="1" dirty="0">
              <a:solidFill>
                <a:srgbClr val="C00000"/>
              </a:solidFill>
            </a:endParaRPr>
          </a:p>
        </p:txBody>
      </p:sp>
      <p:cxnSp>
        <p:nvCxnSpPr>
          <p:cNvPr id="38" name="Connecteur droit 37">
            <a:extLst>
              <a:ext uri="{FF2B5EF4-FFF2-40B4-BE49-F238E27FC236}">
                <a16:creationId xmlns:a16="http://schemas.microsoft.com/office/drawing/2014/main" id="{ABD0B9D5-8114-4677-9FD4-04F3B61B1AB6}"/>
              </a:ext>
            </a:extLst>
          </p:cNvPr>
          <p:cNvCxnSpPr>
            <a:cxnSpLocks/>
          </p:cNvCxnSpPr>
          <p:nvPr/>
        </p:nvCxnSpPr>
        <p:spPr bwMode="auto">
          <a:xfrm flipH="1">
            <a:off x="1199172" y="2729098"/>
            <a:ext cx="4763952" cy="0"/>
          </a:xfrm>
          <a:prstGeom prst="line">
            <a:avLst/>
          </a:prstGeom>
          <a:noFill/>
          <a:ln w="76200" cap="flat" cmpd="sng" algn="ctr">
            <a:solidFill>
              <a:srgbClr val="00B050"/>
            </a:solidFill>
            <a:prstDash val="solid"/>
            <a:round/>
            <a:headEnd type="none" w="med" len="med"/>
            <a:tailEnd type="none" w="med" len="med"/>
          </a:ln>
          <a:effectLst/>
        </p:spPr>
      </p:cxnSp>
      <p:sp>
        <p:nvSpPr>
          <p:cNvPr id="46" name="ZoneTexte 45">
            <a:extLst>
              <a:ext uri="{FF2B5EF4-FFF2-40B4-BE49-F238E27FC236}">
                <a16:creationId xmlns:a16="http://schemas.microsoft.com/office/drawing/2014/main" id="{5AD6E76D-2A29-4058-A5C5-FD920AE51FE0}"/>
              </a:ext>
            </a:extLst>
          </p:cNvPr>
          <p:cNvSpPr txBox="1"/>
          <p:nvPr/>
        </p:nvSpPr>
        <p:spPr>
          <a:xfrm>
            <a:off x="535893" y="5615148"/>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-6</a:t>
            </a:r>
            <a:endParaRPr lang="fr-BE" sz="1400" b="1" baseline="30000" dirty="0">
              <a:solidFill>
                <a:schemeClr val="bg1"/>
              </a:solidFill>
            </a:endParaRPr>
          </a:p>
        </p:txBody>
      </p:sp>
      <p:sp>
        <p:nvSpPr>
          <p:cNvPr id="47" name="ZoneTexte 46">
            <a:extLst>
              <a:ext uri="{FF2B5EF4-FFF2-40B4-BE49-F238E27FC236}">
                <a16:creationId xmlns:a16="http://schemas.microsoft.com/office/drawing/2014/main" id="{6B934768-2D5D-44B7-B7AE-403418B2584A}"/>
              </a:ext>
            </a:extLst>
          </p:cNvPr>
          <p:cNvSpPr txBox="1"/>
          <p:nvPr/>
        </p:nvSpPr>
        <p:spPr>
          <a:xfrm>
            <a:off x="535893" y="3933666"/>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48" name="ZoneTexte 47">
            <a:extLst>
              <a:ext uri="{FF2B5EF4-FFF2-40B4-BE49-F238E27FC236}">
                <a16:creationId xmlns:a16="http://schemas.microsoft.com/office/drawing/2014/main" id="{30104BB4-373E-4F68-B7BA-A2F992BC5DA5}"/>
              </a:ext>
            </a:extLst>
          </p:cNvPr>
          <p:cNvSpPr txBox="1"/>
          <p:nvPr/>
        </p:nvSpPr>
        <p:spPr>
          <a:xfrm>
            <a:off x="531849" y="2779571"/>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-4</a:t>
            </a:r>
            <a:endParaRPr lang="fr-BE" sz="2000" b="1" baseline="30000" dirty="0">
              <a:solidFill>
                <a:schemeClr val="bg1"/>
              </a:solidFill>
            </a:endParaRPr>
          </a:p>
        </p:txBody>
      </p:sp>
      <p:sp>
        <p:nvSpPr>
          <p:cNvPr id="49" name="ZoneTexte 48">
            <a:extLst>
              <a:ext uri="{FF2B5EF4-FFF2-40B4-BE49-F238E27FC236}">
                <a16:creationId xmlns:a16="http://schemas.microsoft.com/office/drawing/2014/main" id="{3542411F-36E1-439E-92DE-7F6644C8A17F}"/>
              </a:ext>
            </a:extLst>
          </p:cNvPr>
          <p:cNvSpPr txBox="1"/>
          <p:nvPr/>
        </p:nvSpPr>
        <p:spPr>
          <a:xfrm>
            <a:off x="533328" y="552752"/>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-3</a:t>
            </a:r>
            <a:endParaRPr lang="fr-BE" sz="2000" b="1" baseline="30000" dirty="0">
              <a:solidFill>
                <a:schemeClr val="bg1"/>
              </a:solidFill>
            </a:endParaRPr>
          </a:p>
        </p:txBody>
      </p:sp>
      <p:sp>
        <p:nvSpPr>
          <p:cNvPr id="50" name="ZoneTexte 49">
            <a:extLst>
              <a:ext uri="{FF2B5EF4-FFF2-40B4-BE49-F238E27FC236}">
                <a16:creationId xmlns:a16="http://schemas.microsoft.com/office/drawing/2014/main" id="{6A1CCB64-6086-4D44-B6DC-AB9596DA42AB}"/>
              </a:ext>
            </a:extLst>
          </p:cNvPr>
          <p:cNvSpPr txBox="1"/>
          <p:nvPr/>
        </p:nvSpPr>
        <p:spPr>
          <a:xfrm>
            <a:off x="537372" y="5021819"/>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-5</a:t>
            </a:r>
            <a:endParaRPr lang="fr-BE" sz="2000" b="1" baseline="30000" dirty="0">
              <a:solidFill>
                <a:schemeClr val="bg1"/>
              </a:solidFill>
            </a:endParaRPr>
          </a:p>
        </p:txBody>
      </p:sp>
      <p:sp>
        <p:nvSpPr>
          <p:cNvPr id="51" name="ZoneTexte 50">
            <a:extLst>
              <a:ext uri="{FF2B5EF4-FFF2-40B4-BE49-F238E27FC236}">
                <a16:creationId xmlns:a16="http://schemas.microsoft.com/office/drawing/2014/main" id="{4BDE7AC1-B9E6-436A-83F0-82EA348607FF}"/>
              </a:ext>
            </a:extLst>
          </p:cNvPr>
          <p:cNvSpPr txBox="1"/>
          <p:nvPr/>
        </p:nvSpPr>
        <p:spPr>
          <a:xfrm>
            <a:off x="533328" y="1697972"/>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52" name="ZoneTexte 51">
            <a:extLst>
              <a:ext uri="{FF2B5EF4-FFF2-40B4-BE49-F238E27FC236}">
                <a16:creationId xmlns:a16="http://schemas.microsoft.com/office/drawing/2014/main" id="{F02E0AB3-99D0-4A57-9459-938AA8994B13}"/>
              </a:ext>
            </a:extLst>
          </p:cNvPr>
          <p:cNvSpPr txBox="1"/>
          <p:nvPr/>
        </p:nvSpPr>
        <p:spPr>
          <a:xfrm>
            <a:off x="537372" y="3379453"/>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53" name="ZoneTexte 52">
            <a:extLst>
              <a:ext uri="{FF2B5EF4-FFF2-40B4-BE49-F238E27FC236}">
                <a16:creationId xmlns:a16="http://schemas.microsoft.com/office/drawing/2014/main" id="{5DC0B6F8-9297-4C5A-84B4-9B4D98202186}"/>
              </a:ext>
            </a:extLst>
          </p:cNvPr>
          <p:cNvSpPr txBox="1"/>
          <p:nvPr/>
        </p:nvSpPr>
        <p:spPr>
          <a:xfrm>
            <a:off x="534806" y="1140155"/>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54" name="ZoneTexte 53">
            <a:extLst>
              <a:ext uri="{FF2B5EF4-FFF2-40B4-BE49-F238E27FC236}">
                <a16:creationId xmlns:a16="http://schemas.microsoft.com/office/drawing/2014/main" id="{B17C5292-3ABA-4E9A-9C6B-DD1F94AEC18C}"/>
              </a:ext>
            </a:extLst>
          </p:cNvPr>
          <p:cNvSpPr txBox="1"/>
          <p:nvPr/>
        </p:nvSpPr>
        <p:spPr>
          <a:xfrm>
            <a:off x="484103" y="4503319"/>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55" name="ZoneTexte 54">
            <a:extLst>
              <a:ext uri="{FF2B5EF4-FFF2-40B4-BE49-F238E27FC236}">
                <a16:creationId xmlns:a16="http://schemas.microsoft.com/office/drawing/2014/main" id="{9B0C2A4B-E6AB-4EDA-A2AF-6A62CCEB94A0}"/>
              </a:ext>
            </a:extLst>
          </p:cNvPr>
          <p:cNvSpPr txBox="1"/>
          <p:nvPr/>
        </p:nvSpPr>
        <p:spPr>
          <a:xfrm>
            <a:off x="494458" y="2249865"/>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56" name="ZoneTexte 55">
            <a:extLst>
              <a:ext uri="{FF2B5EF4-FFF2-40B4-BE49-F238E27FC236}">
                <a16:creationId xmlns:a16="http://schemas.microsoft.com/office/drawing/2014/main" id="{2144F077-BA27-4FB6-897F-1F92FD36A56E}"/>
              </a:ext>
            </a:extLst>
          </p:cNvPr>
          <p:cNvSpPr txBox="1"/>
          <p:nvPr/>
        </p:nvSpPr>
        <p:spPr>
          <a:xfrm>
            <a:off x="6014914" y="5616625"/>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-6</a:t>
            </a:r>
            <a:endParaRPr lang="fr-BE" sz="1400" b="1" baseline="30000" dirty="0">
              <a:solidFill>
                <a:schemeClr val="bg1"/>
              </a:solidFill>
            </a:endParaRPr>
          </a:p>
        </p:txBody>
      </p:sp>
      <p:sp>
        <p:nvSpPr>
          <p:cNvPr id="57" name="ZoneTexte 56">
            <a:extLst>
              <a:ext uri="{FF2B5EF4-FFF2-40B4-BE49-F238E27FC236}">
                <a16:creationId xmlns:a16="http://schemas.microsoft.com/office/drawing/2014/main" id="{50467CF5-D532-4227-A668-8A8B37999C39}"/>
              </a:ext>
            </a:extLst>
          </p:cNvPr>
          <p:cNvSpPr txBox="1"/>
          <p:nvPr/>
        </p:nvSpPr>
        <p:spPr>
          <a:xfrm>
            <a:off x="6014914" y="3935143"/>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58" name="ZoneTexte 57">
            <a:extLst>
              <a:ext uri="{FF2B5EF4-FFF2-40B4-BE49-F238E27FC236}">
                <a16:creationId xmlns:a16="http://schemas.microsoft.com/office/drawing/2014/main" id="{73D02856-6751-4BC8-88A8-016DD2B9827B}"/>
              </a:ext>
            </a:extLst>
          </p:cNvPr>
          <p:cNvSpPr txBox="1"/>
          <p:nvPr/>
        </p:nvSpPr>
        <p:spPr>
          <a:xfrm>
            <a:off x="6010870" y="2781048"/>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-4</a:t>
            </a:r>
            <a:endParaRPr lang="fr-BE" sz="2000" b="1" baseline="30000" dirty="0">
              <a:solidFill>
                <a:schemeClr val="bg1"/>
              </a:solidFill>
            </a:endParaRPr>
          </a:p>
        </p:txBody>
      </p:sp>
      <p:sp>
        <p:nvSpPr>
          <p:cNvPr id="59" name="ZoneTexte 58">
            <a:extLst>
              <a:ext uri="{FF2B5EF4-FFF2-40B4-BE49-F238E27FC236}">
                <a16:creationId xmlns:a16="http://schemas.microsoft.com/office/drawing/2014/main" id="{C98D07B2-36E2-4107-B04C-9B58D8A942BF}"/>
              </a:ext>
            </a:extLst>
          </p:cNvPr>
          <p:cNvSpPr txBox="1"/>
          <p:nvPr/>
        </p:nvSpPr>
        <p:spPr>
          <a:xfrm>
            <a:off x="6012349" y="554229"/>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-3</a:t>
            </a:r>
            <a:endParaRPr lang="fr-BE" sz="2000" b="1" baseline="30000" dirty="0">
              <a:solidFill>
                <a:schemeClr val="bg1"/>
              </a:solidFill>
            </a:endParaRPr>
          </a:p>
        </p:txBody>
      </p:sp>
      <p:sp>
        <p:nvSpPr>
          <p:cNvPr id="60" name="ZoneTexte 59">
            <a:extLst>
              <a:ext uri="{FF2B5EF4-FFF2-40B4-BE49-F238E27FC236}">
                <a16:creationId xmlns:a16="http://schemas.microsoft.com/office/drawing/2014/main" id="{E74D292A-84C3-447E-8902-09C56C6FFCAB}"/>
              </a:ext>
            </a:extLst>
          </p:cNvPr>
          <p:cNvSpPr txBox="1"/>
          <p:nvPr/>
        </p:nvSpPr>
        <p:spPr>
          <a:xfrm>
            <a:off x="6016393" y="5023296"/>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-5</a:t>
            </a:r>
            <a:endParaRPr lang="fr-BE" sz="2000" b="1" baseline="30000" dirty="0">
              <a:solidFill>
                <a:schemeClr val="bg1"/>
              </a:solidFill>
            </a:endParaRPr>
          </a:p>
        </p:txBody>
      </p:sp>
      <p:sp>
        <p:nvSpPr>
          <p:cNvPr id="61" name="ZoneTexte 60">
            <a:extLst>
              <a:ext uri="{FF2B5EF4-FFF2-40B4-BE49-F238E27FC236}">
                <a16:creationId xmlns:a16="http://schemas.microsoft.com/office/drawing/2014/main" id="{D4A1414D-7A8B-498F-965B-88129C170D7C}"/>
              </a:ext>
            </a:extLst>
          </p:cNvPr>
          <p:cNvSpPr txBox="1"/>
          <p:nvPr/>
        </p:nvSpPr>
        <p:spPr>
          <a:xfrm>
            <a:off x="6012349" y="1699449"/>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62" name="ZoneTexte 61">
            <a:extLst>
              <a:ext uri="{FF2B5EF4-FFF2-40B4-BE49-F238E27FC236}">
                <a16:creationId xmlns:a16="http://schemas.microsoft.com/office/drawing/2014/main" id="{1A187D11-24F9-49BE-B8D7-A33583FE4896}"/>
              </a:ext>
            </a:extLst>
          </p:cNvPr>
          <p:cNvSpPr txBox="1"/>
          <p:nvPr/>
        </p:nvSpPr>
        <p:spPr>
          <a:xfrm>
            <a:off x="6016393" y="3380930"/>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63" name="ZoneTexte 62">
            <a:extLst>
              <a:ext uri="{FF2B5EF4-FFF2-40B4-BE49-F238E27FC236}">
                <a16:creationId xmlns:a16="http://schemas.microsoft.com/office/drawing/2014/main" id="{61E9CE00-9762-469C-A469-AEA11FC213DA}"/>
              </a:ext>
            </a:extLst>
          </p:cNvPr>
          <p:cNvSpPr txBox="1"/>
          <p:nvPr/>
        </p:nvSpPr>
        <p:spPr>
          <a:xfrm>
            <a:off x="6013827" y="1141632"/>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64" name="ZoneTexte 63">
            <a:extLst>
              <a:ext uri="{FF2B5EF4-FFF2-40B4-BE49-F238E27FC236}">
                <a16:creationId xmlns:a16="http://schemas.microsoft.com/office/drawing/2014/main" id="{C588AF5B-80D0-438F-923F-AD94BDFFE308}"/>
              </a:ext>
            </a:extLst>
          </p:cNvPr>
          <p:cNvSpPr txBox="1"/>
          <p:nvPr/>
        </p:nvSpPr>
        <p:spPr>
          <a:xfrm>
            <a:off x="5963124" y="4504796"/>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65" name="ZoneTexte 64">
            <a:extLst>
              <a:ext uri="{FF2B5EF4-FFF2-40B4-BE49-F238E27FC236}">
                <a16:creationId xmlns:a16="http://schemas.microsoft.com/office/drawing/2014/main" id="{39ACFD05-5DAA-4FE9-B3BA-F54DBCE6EFAA}"/>
              </a:ext>
            </a:extLst>
          </p:cNvPr>
          <p:cNvSpPr txBox="1"/>
          <p:nvPr/>
        </p:nvSpPr>
        <p:spPr>
          <a:xfrm>
            <a:off x="5973479" y="2251342"/>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66" name="ZoneTexte 65">
            <a:extLst>
              <a:ext uri="{FF2B5EF4-FFF2-40B4-BE49-F238E27FC236}">
                <a16:creationId xmlns:a16="http://schemas.microsoft.com/office/drawing/2014/main" id="{0DE35690-C870-4565-9375-88E1B9DDED3E}"/>
              </a:ext>
            </a:extLst>
          </p:cNvPr>
          <p:cNvSpPr txBox="1"/>
          <p:nvPr/>
        </p:nvSpPr>
        <p:spPr>
          <a:xfrm>
            <a:off x="11474696" y="5607748"/>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-6</a:t>
            </a:r>
            <a:endParaRPr lang="fr-BE" sz="1400" b="1" baseline="30000" dirty="0">
              <a:solidFill>
                <a:schemeClr val="bg1"/>
              </a:solidFill>
            </a:endParaRPr>
          </a:p>
        </p:txBody>
      </p:sp>
      <p:sp>
        <p:nvSpPr>
          <p:cNvPr id="67" name="ZoneTexte 66">
            <a:extLst>
              <a:ext uri="{FF2B5EF4-FFF2-40B4-BE49-F238E27FC236}">
                <a16:creationId xmlns:a16="http://schemas.microsoft.com/office/drawing/2014/main" id="{ED7AC65F-974A-479D-B228-87C217866FB6}"/>
              </a:ext>
            </a:extLst>
          </p:cNvPr>
          <p:cNvSpPr txBox="1"/>
          <p:nvPr/>
        </p:nvSpPr>
        <p:spPr>
          <a:xfrm>
            <a:off x="11474696" y="3926266"/>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68" name="ZoneTexte 67">
            <a:extLst>
              <a:ext uri="{FF2B5EF4-FFF2-40B4-BE49-F238E27FC236}">
                <a16:creationId xmlns:a16="http://schemas.microsoft.com/office/drawing/2014/main" id="{1D33691D-443D-4178-9DB4-28DC882BB7E6}"/>
              </a:ext>
            </a:extLst>
          </p:cNvPr>
          <p:cNvSpPr txBox="1"/>
          <p:nvPr/>
        </p:nvSpPr>
        <p:spPr>
          <a:xfrm>
            <a:off x="11470652" y="2772171"/>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-4</a:t>
            </a:r>
            <a:endParaRPr lang="fr-BE" sz="2000" b="1" baseline="30000" dirty="0">
              <a:solidFill>
                <a:schemeClr val="bg1"/>
              </a:solidFill>
            </a:endParaRPr>
          </a:p>
        </p:txBody>
      </p:sp>
      <p:sp>
        <p:nvSpPr>
          <p:cNvPr id="69" name="ZoneTexte 68">
            <a:extLst>
              <a:ext uri="{FF2B5EF4-FFF2-40B4-BE49-F238E27FC236}">
                <a16:creationId xmlns:a16="http://schemas.microsoft.com/office/drawing/2014/main" id="{DEC02D01-94B8-4D64-8D00-E30F819D56F0}"/>
              </a:ext>
            </a:extLst>
          </p:cNvPr>
          <p:cNvSpPr txBox="1"/>
          <p:nvPr/>
        </p:nvSpPr>
        <p:spPr>
          <a:xfrm>
            <a:off x="11472131" y="545352"/>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-3</a:t>
            </a:r>
            <a:endParaRPr lang="fr-BE" sz="2000" b="1" baseline="30000" dirty="0">
              <a:solidFill>
                <a:schemeClr val="bg1"/>
              </a:solidFill>
            </a:endParaRPr>
          </a:p>
        </p:txBody>
      </p:sp>
      <p:sp>
        <p:nvSpPr>
          <p:cNvPr id="70" name="ZoneTexte 69">
            <a:extLst>
              <a:ext uri="{FF2B5EF4-FFF2-40B4-BE49-F238E27FC236}">
                <a16:creationId xmlns:a16="http://schemas.microsoft.com/office/drawing/2014/main" id="{B0F00F52-E8E7-4E88-A0C8-6F1EAD26AA05}"/>
              </a:ext>
            </a:extLst>
          </p:cNvPr>
          <p:cNvSpPr txBox="1"/>
          <p:nvPr/>
        </p:nvSpPr>
        <p:spPr>
          <a:xfrm>
            <a:off x="11476175" y="5014419"/>
            <a:ext cx="760246" cy="400110"/>
          </a:xfrm>
          <a:prstGeom prst="rect">
            <a:avLst/>
          </a:prstGeom>
          <a:noFill/>
        </p:spPr>
        <p:txBody>
          <a:bodyPr wrap="square" rtlCol="0">
            <a:spAutoFit/>
          </a:bodyPr>
          <a:lstStyle/>
          <a:p>
            <a:pPr algn="ctr"/>
            <a:r>
              <a:rPr lang="fr-FR" sz="2000" b="1" dirty="0">
                <a:solidFill>
                  <a:schemeClr val="bg1"/>
                </a:solidFill>
              </a:rPr>
              <a:t>10</a:t>
            </a:r>
            <a:r>
              <a:rPr lang="fr-FR" sz="2000" b="1" baseline="30000" dirty="0">
                <a:solidFill>
                  <a:schemeClr val="bg1"/>
                </a:solidFill>
              </a:rPr>
              <a:t>-5</a:t>
            </a:r>
            <a:endParaRPr lang="fr-BE" sz="2000" b="1" baseline="30000" dirty="0">
              <a:solidFill>
                <a:schemeClr val="bg1"/>
              </a:solidFill>
            </a:endParaRPr>
          </a:p>
        </p:txBody>
      </p:sp>
      <p:sp>
        <p:nvSpPr>
          <p:cNvPr id="71" name="ZoneTexte 70">
            <a:extLst>
              <a:ext uri="{FF2B5EF4-FFF2-40B4-BE49-F238E27FC236}">
                <a16:creationId xmlns:a16="http://schemas.microsoft.com/office/drawing/2014/main" id="{1CD5D1E8-686A-4675-A382-FA1049897361}"/>
              </a:ext>
            </a:extLst>
          </p:cNvPr>
          <p:cNvSpPr txBox="1"/>
          <p:nvPr/>
        </p:nvSpPr>
        <p:spPr>
          <a:xfrm>
            <a:off x="11472131" y="1690572"/>
            <a:ext cx="760246" cy="307777"/>
          </a:xfrm>
          <a:prstGeom prst="rect">
            <a:avLst/>
          </a:prstGeom>
          <a:noFill/>
        </p:spPr>
        <p:txBody>
          <a:bodyPr wrap="square" rtlCol="0">
            <a:spAutoFit/>
          </a:bodyPr>
          <a:lstStyle/>
          <a:p>
            <a:pPr algn="ctr"/>
            <a:r>
              <a:rPr lang="fr-FR" sz="1400" b="1" dirty="0">
                <a:solidFill>
                  <a:schemeClr val="bg1"/>
                </a:solidFill>
              </a:rPr>
              <a:t>3</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72" name="ZoneTexte 71">
            <a:extLst>
              <a:ext uri="{FF2B5EF4-FFF2-40B4-BE49-F238E27FC236}">
                <a16:creationId xmlns:a16="http://schemas.microsoft.com/office/drawing/2014/main" id="{DB0B3F93-BAFD-48C4-8F90-4700AB137C7B}"/>
              </a:ext>
            </a:extLst>
          </p:cNvPr>
          <p:cNvSpPr txBox="1"/>
          <p:nvPr/>
        </p:nvSpPr>
        <p:spPr>
          <a:xfrm>
            <a:off x="11476175" y="3372053"/>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73" name="ZoneTexte 72">
            <a:extLst>
              <a:ext uri="{FF2B5EF4-FFF2-40B4-BE49-F238E27FC236}">
                <a16:creationId xmlns:a16="http://schemas.microsoft.com/office/drawing/2014/main" id="{55DD0C86-0259-4841-8109-2FA50329E37F}"/>
              </a:ext>
            </a:extLst>
          </p:cNvPr>
          <p:cNvSpPr txBox="1"/>
          <p:nvPr/>
        </p:nvSpPr>
        <p:spPr>
          <a:xfrm>
            <a:off x="11473609" y="1132755"/>
            <a:ext cx="760246" cy="307777"/>
          </a:xfrm>
          <a:prstGeom prst="rect">
            <a:avLst/>
          </a:prstGeom>
          <a:noFill/>
        </p:spPr>
        <p:txBody>
          <a:bodyPr wrap="square" rtlCol="0">
            <a:spAutoFit/>
          </a:bodyPr>
          <a:lstStyle/>
          <a:p>
            <a:pPr algn="ctr"/>
            <a:r>
              <a:rPr lang="fr-FR" sz="1400" b="1" dirty="0">
                <a:solidFill>
                  <a:schemeClr val="bg1"/>
                </a:solidFill>
              </a:rPr>
              <a:t>6</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sp>
        <p:nvSpPr>
          <p:cNvPr id="74" name="ZoneTexte 73">
            <a:extLst>
              <a:ext uri="{FF2B5EF4-FFF2-40B4-BE49-F238E27FC236}">
                <a16:creationId xmlns:a16="http://schemas.microsoft.com/office/drawing/2014/main" id="{20859679-8C32-43C6-BF8A-E21D0215F9C8}"/>
              </a:ext>
            </a:extLst>
          </p:cNvPr>
          <p:cNvSpPr txBox="1"/>
          <p:nvPr/>
        </p:nvSpPr>
        <p:spPr>
          <a:xfrm>
            <a:off x="11422906" y="4495919"/>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-5</a:t>
            </a:r>
            <a:endParaRPr lang="fr-BE" sz="1400" b="1" baseline="30000" dirty="0">
              <a:solidFill>
                <a:schemeClr val="bg1"/>
              </a:solidFill>
            </a:endParaRPr>
          </a:p>
        </p:txBody>
      </p:sp>
      <p:sp>
        <p:nvSpPr>
          <p:cNvPr id="75" name="ZoneTexte 74">
            <a:extLst>
              <a:ext uri="{FF2B5EF4-FFF2-40B4-BE49-F238E27FC236}">
                <a16:creationId xmlns:a16="http://schemas.microsoft.com/office/drawing/2014/main" id="{7D206FF9-51A5-4568-A331-F7561E7E5D15}"/>
              </a:ext>
            </a:extLst>
          </p:cNvPr>
          <p:cNvSpPr txBox="1"/>
          <p:nvPr/>
        </p:nvSpPr>
        <p:spPr>
          <a:xfrm>
            <a:off x="11433261" y="2242465"/>
            <a:ext cx="760246" cy="307777"/>
          </a:xfrm>
          <a:prstGeom prst="rect">
            <a:avLst/>
          </a:prstGeom>
          <a:noFill/>
        </p:spPr>
        <p:txBody>
          <a:bodyPr wrap="square" rtlCol="0">
            <a:spAutoFit/>
          </a:bodyPr>
          <a:lstStyle/>
          <a:p>
            <a:pPr algn="ctr"/>
            <a:r>
              <a:rPr lang="fr-FR" sz="1400" b="1" dirty="0">
                <a:solidFill>
                  <a:schemeClr val="bg1"/>
                </a:solidFill>
              </a:rPr>
              <a:t>1,5</a:t>
            </a:r>
            <a:r>
              <a:rPr lang="fr-FR" sz="1000" b="1" dirty="0">
                <a:solidFill>
                  <a:schemeClr val="bg1"/>
                </a:solidFill>
              </a:rPr>
              <a:t> </a:t>
            </a:r>
            <a:r>
              <a:rPr lang="fr-FR" sz="1400" b="1" dirty="0">
                <a:solidFill>
                  <a:schemeClr val="bg1"/>
                </a:solidFill>
              </a:rPr>
              <a:t>10</a:t>
            </a:r>
            <a:r>
              <a:rPr lang="fr-FR" sz="1400" b="1" baseline="30000" dirty="0">
                <a:solidFill>
                  <a:schemeClr val="bg1"/>
                </a:solidFill>
              </a:rPr>
              <a:t>-4</a:t>
            </a:r>
            <a:endParaRPr lang="fr-BE" sz="1400" b="1" baseline="30000" dirty="0">
              <a:solidFill>
                <a:schemeClr val="bg1"/>
              </a:solidFill>
            </a:endParaRPr>
          </a:p>
        </p:txBody>
      </p:sp>
      <p:cxnSp>
        <p:nvCxnSpPr>
          <p:cNvPr id="78" name="Connecteur droit 77">
            <a:extLst>
              <a:ext uri="{FF2B5EF4-FFF2-40B4-BE49-F238E27FC236}">
                <a16:creationId xmlns:a16="http://schemas.microsoft.com/office/drawing/2014/main" id="{F5941B78-8803-4CC4-AEAE-00FBAB6F9C78}"/>
              </a:ext>
            </a:extLst>
          </p:cNvPr>
          <p:cNvCxnSpPr>
            <a:cxnSpLocks/>
          </p:cNvCxnSpPr>
          <p:nvPr/>
        </p:nvCxnSpPr>
        <p:spPr bwMode="auto">
          <a:xfrm flipH="1">
            <a:off x="1199172" y="3924553"/>
            <a:ext cx="4695601" cy="0"/>
          </a:xfrm>
          <a:prstGeom prst="line">
            <a:avLst/>
          </a:prstGeom>
          <a:noFill/>
          <a:ln w="76200" cap="flat" cmpd="sng" algn="ctr">
            <a:solidFill>
              <a:srgbClr val="C00000"/>
            </a:solidFill>
            <a:prstDash val="solid"/>
            <a:round/>
            <a:headEnd type="none" w="med" len="med"/>
            <a:tailEnd type="none" w="med" len="med"/>
          </a:ln>
          <a:effectLst/>
        </p:spPr>
      </p:cxnSp>
      <p:sp>
        <p:nvSpPr>
          <p:cNvPr id="82" name="Rectangle : coins arrondis 81">
            <a:extLst>
              <a:ext uri="{FF2B5EF4-FFF2-40B4-BE49-F238E27FC236}">
                <a16:creationId xmlns:a16="http://schemas.microsoft.com/office/drawing/2014/main" id="{5867F23A-09EB-4428-81F0-478AFF81F8A0}"/>
              </a:ext>
            </a:extLst>
          </p:cNvPr>
          <p:cNvSpPr/>
          <p:nvPr/>
        </p:nvSpPr>
        <p:spPr>
          <a:xfrm>
            <a:off x="1576180" y="452761"/>
            <a:ext cx="1229096" cy="5391597"/>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3" name="Rectangle : coins arrondis 82">
            <a:extLst>
              <a:ext uri="{FF2B5EF4-FFF2-40B4-BE49-F238E27FC236}">
                <a16:creationId xmlns:a16="http://schemas.microsoft.com/office/drawing/2014/main" id="{317EDA73-A4EB-4E4E-B245-7BC25D60D08C}"/>
              </a:ext>
            </a:extLst>
          </p:cNvPr>
          <p:cNvSpPr/>
          <p:nvPr/>
        </p:nvSpPr>
        <p:spPr>
          <a:xfrm>
            <a:off x="2997294" y="457200"/>
            <a:ext cx="1229096" cy="5387158"/>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4" name="Rectangle : coins arrondis 83">
            <a:extLst>
              <a:ext uri="{FF2B5EF4-FFF2-40B4-BE49-F238E27FC236}">
                <a16:creationId xmlns:a16="http://schemas.microsoft.com/office/drawing/2014/main" id="{23F6CFBD-F296-4724-8892-3E2BCE5890E3}"/>
              </a:ext>
            </a:extLst>
          </p:cNvPr>
          <p:cNvSpPr/>
          <p:nvPr/>
        </p:nvSpPr>
        <p:spPr>
          <a:xfrm>
            <a:off x="4383689" y="454241"/>
            <a:ext cx="1229096" cy="5391597"/>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5" name="ZoneTexte 84">
            <a:extLst>
              <a:ext uri="{FF2B5EF4-FFF2-40B4-BE49-F238E27FC236}">
                <a16:creationId xmlns:a16="http://schemas.microsoft.com/office/drawing/2014/main" id="{EA3CF2E1-AF15-401F-943E-160CF37DAFFC}"/>
              </a:ext>
            </a:extLst>
          </p:cNvPr>
          <p:cNvSpPr txBox="1"/>
          <p:nvPr/>
        </p:nvSpPr>
        <p:spPr>
          <a:xfrm>
            <a:off x="1501002" y="-92913"/>
            <a:ext cx="1325378" cy="584775"/>
          </a:xfrm>
          <a:prstGeom prst="rect">
            <a:avLst/>
          </a:prstGeom>
          <a:noFill/>
        </p:spPr>
        <p:txBody>
          <a:bodyPr wrap="square" rtlCol="0">
            <a:spAutoFit/>
          </a:bodyPr>
          <a:lstStyle/>
          <a:p>
            <a:pPr algn="ctr"/>
            <a:r>
              <a:rPr lang="fr-FR" sz="1600" b="1" dirty="0">
                <a:solidFill>
                  <a:schemeClr val="tx1">
                    <a:lumMod val="65000"/>
                  </a:schemeClr>
                </a:solidFill>
              </a:rPr>
              <a:t>Team cortex </a:t>
            </a:r>
            <a:r>
              <a:rPr lang="fr-FR" sz="1600" b="1" dirty="0" err="1">
                <a:solidFill>
                  <a:schemeClr val="tx1">
                    <a:lumMod val="65000"/>
                  </a:schemeClr>
                </a:solidFill>
              </a:rPr>
              <a:t>cell</a:t>
            </a:r>
            <a:r>
              <a:rPr lang="fr-FR" sz="1600" b="1" dirty="0">
                <a:solidFill>
                  <a:schemeClr val="tx1">
                    <a:lumMod val="65000"/>
                  </a:schemeClr>
                </a:solidFill>
              </a:rPr>
              <a:t> </a:t>
            </a:r>
            <a:r>
              <a:rPr lang="fr-FR" sz="1600" b="1" dirty="0" err="1">
                <a:solidFill>
                  <a:schemeClr val="tx1">
                    <a:lumMod val="65000"/>
                  </a:schemeClr>
                </a:solidFill>
              </a:rPr>
              <a:t>diameter</a:t>
            </a:r>
            <a:endParaRPr lang="fr-BE" sz="1600" b="1" dirty="0">
              <a:solidFill>
                <a:schemeClr val="tx1">
                  <a:lumMod val="65000"/>
                </a:schemeClr>
              </a:solidFill>
            </a:endParaRPr>
          </a:p>
        </p:txBody>
      </p:sp>
      <p:sp>
        <p:nvSpPr>
          <p:cNvPr id="86" name="ZoneTexte 85">
            <a:extLst>
              <a:ext uri="{FF2B5EF4-FFF2-40B4-BE49-F238E27FC236}">
                <a16:creationId xmlns:a16="http://schemas.microsoft.com/office/drawing/2014/main" id="{73B5CA77-E66F-4D17-A81E-AB4BF2D653E3}"/>
              </a:ext>
            </a:extLst>
          </p:cNvPr>
          <p:cNvSpPr txBox="1"/>
          <p:nvPr/>
        </p:nvSpPr>
        <p:spPr>
          <a:xfrm>
            <a:off x="2834178" y="-83769"/>
            <a:ext cx="1502337" cy="584775"/>
          </a:xfrm>
          <a:prstGeom prst="rect">
            <a:avLst/>
          </a:prstGeom>
          <a:noFill/>
        </p:spPr>
        <p:txBody>
          <a:bodyPr wrap="square" rtlCol="0">
            <a:spAutoFit/>
          </a:bodyPr>
          <a:lstStyle/>
          <a:p>
            <a:pPr algn="ctr"/>
            <a:r>
              <a:rPr lang="fr-FR" sz="1600" b="1" dirty="0">
                <a:solidFill>
                  <a:schemeClr val="tx1">
                    <a:lumMod val="65000"/>
                  </a:schemeClr>
                </a:solidFill>
              </a:rPr>
              <a:t>Team </a:t>
            </a:r>
            <a:r>
              <a:rPr lang="fr-FR" sz="1600" b="1" dirty="0" err="1">
                <a:solidFill>
                  <a:schemeClr val="tx1">
                    <a:lumMod val="65000"/>
                  </a:schemeClr>
                </a:solidFill>
              </a:rPr>
              <a:t>stele</a:t>
            </a:r>
            <a:endParaRPr lang="fr-FR" sz="1600" b="1" dirty="0">
              <a:solidFill>
                <a:schemeClr val="tx1">
                  <a:lumMod val="65000"/>
                </a:schemeClr>
              </a:solidFill>
            </a:endParaRPr>
          </a:p>
          <a:p>
            <a:pPr algn="ctr"/>
            <a:r>
              <a:rPr lang="fr-FR" sz="1600" b="1" dirty="0">
                <a:solidFill>
                  <a:schemeClr val="tx1">
                    <a:lumMod val="65000"/>
                  </a:schemeClr>
                </a:solidFill>
              </a:rPr>
              <a:t>layer </a:t>
            </a:r>
            <a:r>
              <a:rPr lang="fr-FR" sz="1600" b="1" dirty="0" err="1">
                <a:solidFill>
                  <a:schemeClr val="tx1">
                    <a:lumMod val="65000"/>
                  </a:schemeClr>
                </a:solidFill>
              </a:rPr>
              <a:t>diameter</a:t>
            </a:r>
            <a:endParaRPr lang="fr-BE" sz="1600" b="1" dirty="0">
              <a:solidFill>
                <a:schemeClr val="tx1">
                  <a:lumMod val="65000"/>
                </a:schemeClr>
              </a:solidFill>
            </a:endParaRPr>
          </a:p>
        </p:txBody>
      </p:sp>
      <p:sp>
        <p:nvSpPr>
          <p:cNvPr id="87" name="ZoneTexte 86">
            <a:extLst>
              <a:ext uri="{FF2B5EF4-FFF2-40B4-BE49-F238E27FC236}">
                <a16:creationId xmlns:a16="http://schemas.microsoft.com/office/drawing/2014/main" id="{0BC33145-181A-4C1D-A180-6DBD1B25108E}"/>
              </a:ext>
            </a:extLst>
          </p:cNvPr>
          <p:cNvSpPr txBox="1"/>
          <p:nvPr/>
        </p:nvSpPr>
        <p:spPr>
          <a:xfrm>
            <a:off x="4251693" y="-83769"/>
            <a:ext cx="1522917" cy="584775"/>
          </a:xfrm>
          <a:prstGeom prst="rect">
            <a:avLst/>
          </a:prstGeom>
          <a:noFill/>
        </p:spPr>
        <p:txBody>
          <a:bodyPr wrap="square" rtlCol="0">
            <a:spAutoFit/>
          </a:bodyPr>
          <a:lstStyle/>
          <a:p>
            <a:pPr algn="ctr"/>
            <a:r>
              <a:rPr lang="fr-FR" sz="1600" b="1" dirty="0">
                <a:solidFill>
                  <a:schemeClr val="tx1">
                    <a:lumMod val="65000"/>
                  </a:schemeClr>
                </a:solidFill>
              </a:rPr>
              <a:t>Team </a:t>
            </a:r>
            <a:r>
              <a:rPr lang="fr-FR" sz="1600" b="1" dirty="0" err="1">
                <a:solidFill>
                  <a:schemeClr val="tx1">
                    <a:lumMod val="65000"/>
                  </a:schemeClr>
                </a:solidFill>
              </a:rPr>
              <a:t>xylem</a:t>
            </a:r>
            <a:endParaRPr lang="fr-FR" sz="1600" b="1" dirty="0">
              <a:solidFill>
                <a:schemeClr val="tx1">
                  <a:lumMod val="65000"/>
                </a:schemeClr>
              </a:solidFill>
            </a:endParaRPr>
          </a:p>
          <a:p>
            <a:pPr algn="ctr"/>
            <a:r>
              <a:rPr lang="fr-FR" sz="1600" b="1" dirty="0" err="1">
                <a:solidFill>
                  <a:schemeClr val="tx1">
                    <a:lumMod val="65000"/>
                  </a:schemeClr>
                </a:solidFill>
              </a:rPr>
              <a:t>number</a:t>
            </a:r>
            <a:r>
              <a:rPr lang="fr-FR" sz="1600" b="1" dirty="0">
                <a:solidFill>
                  <a:schemeClr val="tx1">
                    <a:lumMod val="65000"/>
                  </a:schemeClr>
                </a:solidFill>
              </a:rPr>
              <a:t> of files</a:t>
            </a:r>
            <a:endParaRPr lang="fr-BE" sz="1600" b="1" dirty="0">
              <a:solidFill>
                <a:schemeClr val="tx1">
                  <a:lumMod val="65000"/>
                </a:schemeClr>
              </a:solidFill>
            </a:endParaRPr>
          </a:p>
        </p:txBody>
      </p:sp>
      <p:sp>
        <p:nvSpPr>
          <p:cNvPr id="88" name="Rectangle : coins arrondis 87">
            <a:extLst>
              <a:ext uri="{FF2B5EF4-FFF2-40B4-BE49-F238E27FC236}">
                <a16:creationId xmlns:a16="http://schemas.microsoft.com/office/drawing/2014/main" id="{72713FDD-F0DA-4615-862B-F1DFAF82BA33}"/>
              </a:ext>
            </a:extLst>
          </p:cNvPr>
          <p:cNvSpPr/>
          <p:nvPr/>
        </p:nvSpPr>
        <p:spPr>
          <a:xfrm>
            <a:off x="7135101" y="454237"/>
            <a:ext cx="1229096" cy="5391597"/>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9" name="Rectangle : coins arrondis 88">
            <a:extLst>
              <a:ext uri="{FF2B5EF4-FFF2-40B4-BE49-F238E27FC236}">
                <a16:creationId xmlns:a16="http://schemas.microsoft.com/office/drawing/2014/main" id="{D26A293C-9F2D-4E7C-8789-BB13CFF7C216}"/>
              </a:ext>
            </a:extLst>
          </p:cNvPr>
          <p:cNvSpPr/>
          <p:nvPr/>
        </p:nvSpPr>
        <p:spPr>
          <a:xfrm>
            <a:off x="8556215" y="454237"/>
            <a:ext cx="1229096" cy="5391597"/>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0" name="Rectangle : coins arrondis 89">
            <a:extLst>
              <a:ext uri="{FF2B5EF4-FFF2-40B4-BE49-F238E27FC236}">
                <a16:creationId xmlns:a16="http://schemas.microsoft.com/office/drawing/2014/main" id="{3E4D2F41-B124-4D68-B398-36476A815B5E}"/>
              </a:ext>
            </a:extLst>
          </p:cNvPr>
          <p:cNvSpPr/>
          <p:nvPr/>
        </p:nvSpPr>
        <p:spPr>
          <a:xfrm>
            <a:off x="9942610" y="455717"/>
            <a:ext cx="1229096" cy="5391597"/>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99" name="Connecteur droit avec flèche 98">
            <a:extLst>
              <a:ext uri="{FF2B5EF4-FFF2-40B4-BE49-F238E27FC236}">
                <a16:creationId xmlns:a16="http://schemas.microsoft.com/office/drawing/2014/main" id="{99E4C94A-0BBB-481D-8AA5-1068B6513DEC}"/>
              </a:ext>
            </a:extLst>
          </p:cNvPr>
          <p:cNvCxnSpPr/>
          <p:nvPr/>
        </p:nvCxnSpPr>
        <p:spPr>
          <a:xfrm>
            <a:off x="1660125" y="6094401"/>
            <a:ext cx="38972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E8A39E4-AC2C-4C22-A181-EE6DA6532F31}"/>
              </a:ext>
            </a:extLst>
          </p:cNvPr>
          <p:cNvSpPr txBox="1"/>
          <p:nvPr/>
        </p:nvSpPr>
        <p:spPr>
          <a:xfrm>
            <a:off x="2643412" y="5867712"/>
            <a:ext cx="1964091" cy="400110"/>
          </a:xfrm>
          <a:prstGeom prst="rect">
            <a:avLst/>
          </a:prstGeom>
          <a:solidFill>
            <a:schemeClr val="tx1"/>
          </a:solidFill>
        </p:spPr>
        <p:txBody>
          <a:bodyPr wrap="square" rtlCol="0">
            <a:spAutoFit/>
          </a:bodyPr>
          <a:lstStyle/>
          <a:p>
            <a:pPr algn="ctr"/>
            <a:r>
              <a:rPr lang="fr-FR" sz="2000" b="1" dirty="0">
                <a:solidFill>
                  <a:schemeClr val="bg1"/>
                </a:solidFill>
              </a:rPr>
              <a:t>Principal </a:t>
            </a:r>
            <a:r>
              <a:rPr lang="fr-FR" sz="2000" b="1" dirty="0" err="1">
                <a:solidFill>
                  <a:schemeClr val="bg1"/>
                </a:solidFill>
              </a:rPr>
              <a:t>roots</a:t>
            </a:r>
            <a:endParaRPr lang="fr-BE" sz="2000" b="1" dirty="0">
              <a:solidFill>
                <a:schemeClr val="bg1"/>
              </a:solidFill>
            </a:endParaRPr>
          </a:p>
        </p:txBody>
      </p:sp>
      <p:cxnSp>
        <p:nvCxnSpPr>
          <p:cNvPr id="100" name="Connecteur droit avec flèche 99">
            <a:extLst>
              <a:ext uri="{FF2B5EF4-FFF2-40B4-BE49-F238E27FC236}">
                <a16:creationId xmlns:a16="http://schemas.microsoft.com/office/drawing/2014/main" id="{B0CC3857-5E50-4A9A-88DA-FAEE00D74D55}"/>
              </a:ext>
            </a:extLst>
          </p:cNvPr>
          <p:cNvCxnSpPr/>
          <p:nvPr/>
        </p:nvCxnSpPr>
        <p:spPr>
          <a:xfrm>
            <a:off x="7219038" y="6087000"/>
            <a:ext cx="38972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ZoneTexte 80">
            <a:extLst>
              <a:ext uri="{FF2B5EF4-FFF2-40B4-BE49-F238E27FC236}">
                <a16:creationId xmlns:a16="http://schemas.microsoft.com/office/drawing/2014/main" id="{13F589B1-7C6F-486E-828D-C4E98232AF4F}"/>
              </a:ext>
            </a:extLst>
          </p:cNvPr>
          <p:cNvSpPr txBox="1"/>
          <p:nvPr/>
        </p:nvSpPr>
        <p:spPr>
          <a:xfrm>
            <a:off x="8193457" y="5869189"/>
            <a:ext cx="1964091" cy="400110"/>
          </a:xfrm>
          <a:prstGeom prst="rect">
            <a:avLst/>
          </a:prstGeom>
          <a:solidFill>
            <a:schemeClr val="tx1"/>
          </a:solidFill>
        </p:spPr>
        <p:txBody>
          <a:bodyPr wrap="square" rtlCol="0">
            <a:spAutoFit/>
          </a:bodyPr>
          <a:lstStyle/>
          <a:p>
            <a:pPr algn="ctr"/>
            <a:r>
              <a:rPr lang="fr-FR" sz="2000" b="1" dirty="0">
                <a:solidFill>
                  <a:schemeClr val="bg1"/>
                </a:solidFill>
              </a:rPr>
              <a:t>Principal </a:t>
            </a:r>
            <a:r>
              <a:rPr lang="fr-FR" sz="2000" b="1" dirty="0" err="1">
                <a:solidFill>
                  <a:schemeClr val="bg1"/>
                </a:solidFill>
              </a:rPr>
              <a:t>roots</a:t>
            </a:r>
            <a:endParaRPr lang="fr-BE" sz="2000" b="1" dirty="0">
              <a:solidFill>
                <a:schemeClr val="bg1"/>
              </a:solidFill>
            </a:endParaRPr>
          </a:p>
        </p:txBody>
      </p:sp>
      <p:sp>
        <p:nvSpPr>
          <p:cNvPr id="76" name="ZoneTexte 75">
            <a:extLst>
              <a:ext uri="{FF2B5EF4-FFF2-40B4-BE49-F238E27FC236}">
                <a16:creationId xmlns:a16="http://schemas.microsoft.com/office/drawing/2014/main" id="{77E8BAA3-5F98-44AC-A7E9-52D6CEB7F884}"/>
              </a:ext>
            </a:extLst>
          </p:cNvPr>
          <p:cNvSpPr txBox="1"/>
          <p:nvPr/>
        </p:nvSpPr>
        <p:spPr>
          <a:xfrm>
            <a:off x="7048362" y="-95961"/>
            <a:ext cx="1325378" cy="584775"/>
          </a:xfrm>
          <a:prstGeom prst="rect">
            <a:avLst/>
          </a:prstGeom>
          <a:noFill/>
        </p:spPr>
        <p:txBody>
          <a:bodyPr wrap="square" rtlCol="0">
            <a:spAutoFit/>
          </a:bodyPr>
          <a:lstStyle/>
          <a:p>
            <a:pPr algn="ctr"/>
            <a:r>
              <a:rPr lang="fr-FR" sz="1600" b="1" dirty="0">
                <a:solidFill>
                  <a:schemeClr val="tx1">
                    <a:lumMod val="65000"/>
                  </a:schemeClr>
                </a:solidFill>
              </a:rPr>
              <a:t>Team cortex </a:t>
            </a:r>
            <a:r>
              <a:rPr lang="fr-FR" sz="1600" b="1" dirty="0" err="1">
                <a:solidFill>
                  <a:schemeClr val="tx1">
                    <a:lumMod val="65000"/>
                  </a:schemeClr>
                </a:solidFill>
              </a:rPr>
              <a:t>cell</a:t>
            </a:r>
            <a:r>
              <a:rPr lang="fr-FR" sz="1600" b="1" dirty="0">
                <a:solidFill>
                  <a:schemeClr val="tx1">
                    <a:lumMod val="65000"/>
                  </a:schemeClr>
                </a:solidFill>
              </a:rPr>
              <a:t> </a:t>
            </a:r>
            <a:r>
              <a:rPr lang="fr-FR" sz="1600" b="1" dirty="0" err="1">
                <a:solidFill>
                  <a:schemeClr val="tx1">
                    <a:lumMod val="65000"/>
                  </a:schemeClr>
                </a:solidFill>
              </a:rPr>
              <a:t>diameter</a:t>
            </a:r>
            <a:endParaRPr lang="fr-BE" sz="1600" b="1" dirty="0">
              <a:solidFill>
                <a:schemeClr val="tx1">
                  <a:lumMod val="65000"/>
                </a:schemeClr>
              </a:solidFill>
            </a:endParaRPr>
          </a:p>
        </p:txBody>
      </p:sp>
      <p:sp>
        <p:nvSpPr>
          <p:cNvPr id="77" name="ZoneTexte 76">
            <a:extLst>
              <a:ext uri="{FF2B5EF4-FFF2-40B4-BE49-F238E27FC236}">
                <a16:creationId xmlns:a16="http://schemas.microsoft.com/office/drawing/2014/main" id="{2B883FC6-C8CD-42D0-B719-EEBB06C66CD2}"/>
              </a:ext>
            </a:extLst>
          </p:cNvPr>
          <p:cNvSpPr txBox="1"/>
          <p:nvPr/>
        </p:nvSpPr>
        <p:spPr>
          <a:xfrm>
            <a:off x="8381538" y="-86817"/>
            <a:ext cx="1502337" cy="584775"/>
          </a:xfrm>
          <a:prstGeom prst="rect">
            <a:avLst/>
          </a:prstGeom>
          <a:noFill/>
        </p:spPr>
        <p:txBody>
          <a:bodyPr wrap="square" rtlCol="0">
            <a:spAutoFit/>
          </a:bodyPr>
          <a:lstStyle/>
          <a:p>
            <a:pPr algn="ctr"/>
            <a:r>
              <a:rPr lang="fr-FR" sz="1600" b="1" dirty="0">
                <a:solidFill>
                  <a:schemeClr val="tx1">
                    <a:lumMod val="65000"/>
                  </a:schemeClr>
                </a:solidFill>
              </a:rPr>
              <a:t>Team </a:t>
            </a:r>
            <a:r>
              <a:rPr lang="fr-FR" sz="1600" b="1" dirty="0" err="1">
                <a:solidFill>
                  <a:schemeClr val="tx1">
                    <a:lumMod val="65000"/>
                  </a:schemeClr>
                </a:solidFill>
              </a:rPr>
              <a:t>stele</a:t>
            </a:r>
            <a:endParaRPr lang="fr-FR" sz="1600" b="1" dirty="0">
              <a:solidFill>
                <a:schemeClr val="tx1">
                  <a:lumMod val="65000"/>
                </a:schemeClr>
              </a:solidFill>
            </a:endParaRPr>
          </a:p>
          <a:p>
            <a:pPr algn="ctr"/>
            <a:r>
              <a:rPr lang="fr-FR" sz="1600" b="1" dirty="0">
                <a:solidFill>
                  <a:schemeClr val="tx1">
                    <a:lumMod val="65000"/>
                  </a:schemeClr>
                </a:solidFill>
              </a:rPr>
              <a:t>layer </a:t>
            </a:r>
            <a:r>
              <a:rPr lang="fr-FR" sz="1600" b="1" dirty="0" err="1">
                <a:solidFill>
                  <a:schemeClr val="tx1">
                    <a:lumMod val="65000"/>
                  </a:schemeClr>
                </a:solidFill>
              </a:rPr>
              <a:t>diameter</a:t>
            </a:r>
            <a:endParaRPr lang="fr-BE" sz="1600" b="1" dirty="0">
              <a:solidFill>
                <a:schemeClr val="tx1">
                  <a:lumMod val="65000"/>
                </a:schemeClr>
              </a:solidFill>
            </a:endParaRPr>
          </a:p>
        </p:txBody>
      </p:sp>
      <p:sp>
        <p:nvSpPr>
          <p:cNvPr id="94" name="ZoneTexte 93">
            <a:extLst>
              <a:ext uri="{FF2B5EF4-FFF2-40B4-BE49-F238E27FC236}">
                <a16:creationId xmlns:a16="http://schemas.microsoft.com/office/drawing/2014/main" id="{6E96E167-DB5B-4DA3-BF7D-05A8387ECA4F}"/>
              </a:ext>
            </a:extLst>
          </p:cNvPr>
          <p:cNvSpPr txBox="1"/>
          <p:nvPr/>
        </p:nvSpPr>
        <p:spPr>
          <a:xfrm>
            <a:off x="9808197" y="-86817"/>
            <a:ext cx="1522917" cy="584775"/>
          </a:xfrm>
          <a:prstGeom prst="rect">
            <a:avLst/>
          </a:prstGeom>
          <a:noFill/>
        </p:spPr>
        <p:txBody>
          <a:bodyPr wrap="square" rtlCol="0">
            <a:spAutoFit/>
          </a:bodyPr>
          <a:lstStyle/>
          <a:p>
            <a:pPr algn="ctr"/>
            <a:r>
              <a:rPr lang="fr-FR" sz="1600" b="1" dirty="0">
                <a:solidFill>
                  <a:schemeClr val="tx1">
                    <a:lumMod val="65000"/>
                  </a:schemeClr>
                </a:solidFill>
              </a:rPr>
              <a:t>Team </a:t>
            </a:r>
            <a:r>
              <a:rPr lang="fr-FR" sz="1600" b="1" dirty="0" err="1">
                <a:solidFill>
                  <a:schemeClr val="tx1">
                    <a:lumMod val="65000"/>
                  </a:schemeClr>
                </a:solidFill>
              </a:rPr>
              <a:t>xylem</a:t>
            </a:r>
            <a:endParaRPr lang="fr-FR" sz="1600" b="1" dirty="0">
              <a:solidFill>
                <a:schemeClr val="tx1">
                  <a:lumMod val="65000"/>
                </a:schemeClr>
              </a:solidFill>
            </a:endParaRPr>
          </a:p>
          <a:p>
            <a:pPr algn="ctr"/>
            <a:r>
              <a:rPr lang="fr-FR" sz="1600" b="1" dirty="0" err="1">
                <a:solidFill>
                  <a:schemeClr val="tx1">
                    <a:lumMod val="65000"/>
                  </a:schemeClr>
                </a:solidFill>
              </a:rPr>
              <a:t>number</a:t>
            </a:r>
            <a:r>
              <a:rPr lang="fr-FR" sz="1600" b="1" dirty="0">
                <a:solidFill>
                  <a:schemeClr val="tx1">
                    <a:lumMod val="65000"/>
                  </a:schemeClr>
                </a:solidFill>
              </a:rPr>
              <a:t> of files</a:t>
            </a:r>
            <a:endParaRPr lang="fr-BE" sz="1600" b="1" dirty="0">
              <a:solidFill>
                <a:schemeClr val="tx1">
                  <a:lumMod val="65000"/>
                </a:schemeClr>
              </a:solidFill>
            </a:endParaRPr>
          </a:p>
        </p:txBody>
      </p:sp>
      <p:cxnSp>
        <p:nvCxnSpPr>
          <p:cNvPr id="95" name="Connecteur droit 94">
            <a:extLst>
              <a:ext uri="{FF2B5EF4-FFF2-40B4-BE49-F238E27FC236}">
                <a16:creationId xmlns:a16="http://schemas.microsoft.com/office/drawing/2014/main" id="{5F502D55-C4F9-4F0C-9167-048923821605}"/>
              </a:ext>
            </a:extLst>
          </p:cNvPr>
          <p:cNvCxnSpPr>
            <a:cxnSpLocks/>
          </p:cNvCxnSpPr>
          <p:nvPr/>
        </p:nvCxnSpPr>
        <p:spPr bwMode="auto">
          <a:xfrm flipH="1">
            <a:off x="6805887" y="2721078"/>
            <a:ext cx="4763952" cy="0"/>
          </a:xfrm>
          <a:prstGeom prst="line">
            <a:avLst/>
          </a:prstGeom>
          <a:noFill/>
          <a:ln w="76200" cap="flat" cmpd="sng" algn="ctr">
            <a:solidFill>
              <a:srgbClr val="00B050"/>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02C5BEBB-8D40-4594-9FAE-D05081227069}"/>
              </a:ext>
            </a:extLst>
          </p:cNvPr>
          <p:cNvCxnSpPr>
            <a:cxnSpLocks/>
          </p:cNvCxnSpPr>
          <p:nvPr/>
        </p:nvCxnSpPr>
        <p:spPr bwMode="auto">
          <a:xfrm flipH="1">
            <a:off x="6805887" y="3932575"/>
            <a:ext cx="4695601" cy="0"/>
          </a:xfrm>
          <a:prstGeom prst="line">
            <a:avLst/>
          </a:prstGeom>
          <a:noFill/>
          <a:ln w="76200" cap="flat" cmpd="sng" algn="ctr">
            <a:solidFill>
              <a:srgbClr val="C00000"/>
            </a:solidFill>
            <a:prstDash val="solid"/>
            <a:round/>
            <a:headEnd type="none" w="med" len="med"/>
            <a:tailEnd type="none" w="med" len="med"/>
          </a:ln>
          <a:effectLst/>
        </p:spPr>
      </p:cxnSp>
      <p:cxnSp>
        <p:nvCxnSpPr>
          <p:cNvPr id="4" name="Connecteur droit avec flèche 3">
            <a:extLst>
              <a:ext uri="{FF2B5EF4-FFF2-40B4-BE49-F238E27FC236}">
                <a16:creationId xmlns:a16="http://schemas.microsoft.com/office/drawing/2014/main" id="{DACE91F3-EBA6-4259-A53A-49DBA0617455}"/>
              </a:ext>
            </a:extLst>
          </p:cNvPr>
          <p:cNvCxnSpPr>
            <a:cxnSpLocks/>
          </p:cNvCxnSpPr>
          <p:nvPr/>
        </p:nvCxnSpPr>
        <p:spPr>
          <a:xfrm flipV="1">
            <a:off x="1527048" y="245195"/>
            <a:ext cx="65394" cy="184573"/>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D33711DB-1DF7-405E-92CF-97D9BF6D2710}"/>
              </a:ext>
            </a:extLst>
          </p:cNvPr>
          <p:cNvCxnSpPr>
            <a:cxnSpLocks/>
          </p:cNvCxnSpPr>
          <p:nvPr/>
        </p:nvCxnSpPr>
        <p:spPr>
          <a:xfrm flipV="1">
            <a:off x="2877312" y="242147"/>
            <a:ext cx="65394" cy="184573"/>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A7F28DFB-8EA8-45A3-AFF4-4E351765D7E2}"/>
              </a:ext>
            </a:extLst>
          </p:cNvPr>
          <p:cNvCxnSpPr>
            <a:cxnSpLocks/>
          </p:cNvCxnSpPr>
          <p:nvPr/>
        </p:nvCxnSpPr>
        <p:spPr>
          <a:xfrm flipV="1">
            <a:off x="4285488" y="260435"/>
            <a:ext cx="65394" cy="184573"/>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a:extLst>
              <a:ext uri="{FF2B5EF4-FFF2-40B4-BE49-F238E27FC236}">
                <a16:creationId xmlns:a16="http://schemas.microsoft.com/office/drawing/2014/main" id="{5AF5A649-1FFF-45EB-B1C7-62743229B0ED}"/>
              </a:ext>
            </a:extLst>
          </p:cNvPr>
          <p:cNvCxnSpPr>
            <a:cxnSpLocks/>
          </p:cNvCxnSpPr>
          <p:nvPr/>
        </p:nvCxnSpPr>
        <p:spPr>
          <a:xfrm>
            <a:off x="7074408" y="262129"/>
            <a:ext cx="88125" cy="190632"/>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FA780377-14E1-45E2-8484-405415E793C7}"/>
              </a:ext>
            </a:extLst>
          </p:cNvPr>
          <p:cNvCxnSpPr>
            <a:cxnSpLocks/>
          </p:cNvCxnSpPr>
          <p:nvPr/>
        </p:nvCxnSpPr>
        <p:spPr>
          <a:xfrm>
            <a:off x="8424672" y="259081"/>
            <a:ext cx="88125" cy="190632"/>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2CD0E911-9287-4A50-914F-758CA527EC07}"/>
              </a:ext>
            </a:extLst>
          </p:cNvPr>
          <p:cNvCxnSpPr>
            <a:cxnSpLocks/>
          </p:cNvCxnSpPr>
          <p:nvPr/>
        </p:nvCxnSpPr>
        <p:spPr>
          <a:xfrm>
            <a:off x="9820656" y="283465"/>
            <a:ext cx="88125" cy="190632"/>
          </a:xfrm>
          <a:prstGeom prst="straightConnector1">
            <a:avLst/>
          </a:prstGeom>
          <a:ln w="28575">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33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440899"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15</a:t>
            </a:fld>
            <a:endParaRPr lang="de-DE" sz="1600" b="1" dirty="0">
              <a:solidFill>
                <a:srgbClr val="002060"/>
              </a:solidFill>
            </a:endParaRPr>
          </a:p>
        </p:txBody>
      </p:sp>
      <p:pic>
        <p:nvPicPr>
          <p:cNvPr id="1026" name="Picture 2">
            <a:extLst>
              <a:ext uri="{FF2B5EF4-FFF2-40B4-BE49-F238E27FC236}">
                <a16:creationId xmlns:a16="http://schemas.microsoft.com/office/drawing/2014/main" id="{5351DC94-68F7-4C52-A7E6-1F2F8736B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305" y="1997612"/>
            <a:ext cx="4954008" cy="36783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5D777DD6-067C-4AF5-BFE8-E92EC4671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825" y="7191115"/>
            <a:ext cx="3373621" cy="2504364"/>
          </a:xfrm>
          <a:prstGeom prst="rect">
            <a:avLst/>
          </a:prstGeom>
        </p:spPr>
      </p:pic>
      <p:pic>
        <p:nvPicPr>
          <p:cNvPr id="9" name="Image 8">
            <a:extLst>
              <a:ext uri="{FF2B5EF4-FFF2-40B4-BE49-F238E27FC236}">
                <a16:creationId xmlns:a16="http://schemas.microsoft.com/office/drawing/2014/main" id="{BC15B156-A976-4B96-A7CE-D55282E4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945" y="7191115"/>
            <a:ext cx="3373621" cy="2504364"/>
          </a:xfrm>
          <a:prstGeom prst="rect">
            <a:avLst/>
          </a:prstGeom>
        </p:spPr>
      </p:pic>
      <p:pic>
        <p:nvPicPr>
          <p:cNvPr id="11" name="Image 10">
            <a:extLst>
              <a:ext uri="{FF2B5EF4-FFF2-40B4-BE49-F238E27FC236}">
                <a16:creationId xmlns:a16="http://schemas.microsoft.com/office/drawing/2014/main" id="{57C96284-B7B0-4500-B71D-C0ADE38AE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440" y="7191115"/>
            <a:ext cx="3373621" cy="2504364"/>
          </a:xfrm>
          <a:prstGeom prst="rect">
            <a:avLst/>
          </a:prstGeom>
        </p:spPr>
      </p:pic>
      <p:pic>
        <p:nvPicPr>
          <p:cNvPr id="13" name="Image 12">
            <a:extLst>
              <a:ext uri="{FF2B5EF4-FFF2-40B4-BE49-F238E27FC236}">
                <a16:creationId xmlns:a16="http://schemas.microsoft.com/office/drawing/2014/main" id="{94869117-3F9F-44C9-A7CA-B82E326BF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4210" y="7191115"/>
            <a:ext cx="3373621" cy="2504364"/>
          </a:xfrm>
          <a:prstGeom prst="rect">
            <a:avLst/>
          </a:prstGeom>
        </p:spPr>
      </p:pic>
      <p:pic>
        <p:nvPicPr>
          <p:cNvPr id="15" name="Image 14">
            <a:extLst>
              <a:ext uri="{FF2B5EF4-FFF2-40B4-BE49-F238E27FC236}">
                <a16:creationId xmlns:a16="http://schemas.microsoft.com/office/drawing/2014/main" id="{CAFFC6A6-57A9-499B-B3D8-BA525AC2668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848816" y="1997612"/>
            <a:ext cx="4904471" cy="3678352"/>
          </a:xfrm>
          <a:prstGeom prst="rect">
            <a:avLst/>
          </a:prstGeom>
        </p:spPr>
      </p:pic>
      <p:sp>
        <p:nvSpPr>
          <p:cNvPr id="17" name="ZoneTexte 16">
            <a:extLst>
              <a:ext uri="{FF2B5EF4-FFF2-40B4-BE49-F238E27FC236}">
                <a16:creationId xmlns:a16="http://schemas.microsoft.com/office/drawing/2014/main" id="{B2D70EAB-D3AB-4EE6-BDC1-6F052B70F23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2" name="Rectangle 3">
            <a:extLst>
              <a:ext uri="{FF2B5EF4-FFF2-40B4-BE49-F238E27FC236}">
                <a16:creationId xmlns:a16="http://schemas.microsoft.com/office/drawing/2014/main" id="{0575E04C-FA74-4108-AE0F-FD287B0A70B7}"/>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HANDS ON GRANAR </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Try to </a:t>
            </a:r>
            <a:r>
              <a:rPr lang="fr-FR" sz="2800" kern="0" dirty="0" err="1">
                <a:solidFill>
                  <a:srgbClr val="002060"/>
                </a:solidFill>
                <a:latin typeface="Helvetica" pitchFamily="34" charset="0"/>
              </a:rPr>
              <a:t>reproduce</a:t>
            </a:r>
            <a:r>
              <a:rPr lang="fr-FR" sz="2800" kern="0" dirty="0">
                <a:solidFill>
                  <a:srgbClr val="002060"/>
                </a:solidFill>
                <a:latin typeface="Helvetica" pitchFamily="34" charset="0"/>
              </a:rPr>
              <a:t> one of </a:t>
            </a:r>
            <a:r>
              <a:rPr lang="fr-FR" sz="2800" kern="0" dirty="0" err="1">
                <a:solidFill>
                  <a:srgbClr val="002060"/>
                </a:solidFill>
                <a:latin typeface="Helvetica" pitchFamily="34" charset="0"/>
              </a:rPr>
              <a:t>these</a:t>
            </a:r>
            <a:r>
              <a:rPr lang="fr-FR" sz="2800" kern="0" dirty="0">
                <a:solidFill>
                  <a:srgbClr val="002060"/>
                </a:solidFill>
                <a:latin typeface="Helvetica" pitchFamily="34" charset="0"/>
              </a:rPr>
              <a:t> anatomies on the </a:t>
            </a:r>
            <a:r>
              <a:rPr lang="fr-FR" sz="2800" kern="0" dirty="0" err="1">
                <a:solidFill>
                  <a:srgbClr val="002060"/>
                </a:solidFill>
                <a:latin typeface="Helvetica" pitchFamily="34" charset="0"/>
              </a:rPr>
              <a:t>ShinyApp</a:t>
            </a:r>
            <a:endParaRPr lang="en-GB" sz="2800" kern="0" dirty="0">
              <a:solidFill>
                <a:srgbClr val="002060"/>
              </a:solidFill>
              <a:latin typeface="Helvetica" pitchFamily="34" charset="0"/>
            </a:endParaRPr>
          </a:p>
        </p:txBody>
      </p:sp>
      <p:sp>
        <p:nvSpPr>
          <p:cNvPr id="14" name="Flèche : gauche 13">
            <a:extLst>
              <a:ext uri="{FF2B5EF4-FFF2-40B4-BE49-F238E27FC236}">
                <a16:creationId xmlns:a16="http://schemas.microsoft.com/office/drawing/2014/main" id="{D1C18A27-8A2B-404A-9AE7-108538C4335B}"/>
              </a:ext>
            </a:extLst>
          </p:cNvPr>
          <p:cNvSpPr/>
          <p:nvPr/>
        </p:nvSpPr>
        <p:spPr>
          <a:xfrm rot="10800000">
            <a:off x="1764791" y="777230"/>
            <a:ext cx="497763" cy="33230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Rectangle 15">
            <a:extLst>
              <a:ext uri="{FF2B5EF4-FFF2-40B4-BE49-F238E27FC236}">
                <a16:creationId xmlns:a16="http://schemas.microsoft.com/office/drawing/2014/main" id="{6F1815E0-FFEB-4E9D-BF9A-A7D70603E055}"/>
              </a:ext>
            </a:extLst>
          </p:cNvPr>
          <p:cNvSpPr/>
          <p:nvPr/>
        </p:nvSpPr>
        <p:spPr>
          <a:xfrm>
            <a:off x="3739513" y="1263788"/>
            <a:ext cx="5633273" cy="461665"/>
          </a:xfrm>
          <a:prstGeom prst="rect">
            <a:avLst/>
          </a:prstGeom>
        </p:spPr>
        <p:txBody>
          <a:bodyPr wrap="none">
            <a:spAutoFit/>
          </a:bodyPr>
          <a:lstStyle/>
          <a:p>
            <a:r>
              <a:rPr lang="fr-BE" sz="2400" dirty="0">
                <a:solidFill>
                  <a:schemeClr val="accent6">
                    <a:lumMod val="75000"/>
                  </a:schemeClr>
                </a:solidFill>
              </a:rPr>
              <a:t>https://plantmodelling.shinyapps.io/granar/</a:t>
            </a:r>
          </a:p>
        </p:txBody>
      </p:sp>
      <p:sp>
        <p:nvSpPr>
          <p:cNvPr id="2" name="Rectangle 1">
            <a:extLst>
              <a:ext uri="{FF2B5EF4-FFF2-40B4-BE49-F238E27FC236}">
                <a16:creationId xmlns:a16="http://schemas.microsoft.com/office/drawing/2014/main" id="{271FD698-4E0B-4238-BE2E-0F537ADB5400}"/>
              </a:ext>
            </a:extLst>
          </p:cNvPr>
          <p:cNvSpPr/>
          <p:nvPr/>
        </p:nvSpPr>
        <p:spPr>
          <a:xfrm>
            <a:off x="2569074" y="5748645"/>
            <a:ext cx="2685351" cy="369332"/>
          </a:xfrm>
          <a:prstGeom prst="rect">
            <a:avLst/>
          </a:prstGeom>
        </p:spPr>
        <p:txBody>
          <a:bodyPr wrap="none">
            <a:spAutoFit/>
          </a:bodyPr>
          <a:lstStyle/>
          <a:p>
            <a:r>
              <a:rPr lang="fr-FR" kern="0" dirty="0">
                <a:solidFill>
                  <a:srgbClr val="002060"/>
                </a:solidFill>
                <a:latin typeface="Helvetica" pitchFamily="34" charset="0"/>
              </a:rPr>
              <a:t>Principal root </a:t>
            </a:r>
            <a:r>
              <a:rPr lang="fr-FR" kern="0" dirty="0" err="1">
                <a:solidFill>
                  <a:srgbClr val="002060"/>
                </a:solidFill>
                <a:latin typeface="Helvetica" pitchFamily="34" charset="0"/>
              </a:rPr>
              <a:t>maize</a:t>
            </a:r>
            <a:r>
              <a:rPr lang="fr-FR" kern="0" dirty="0">
                <a:solidFill>
                  <a:srgbClr val="002060"/>
                </a:solidFill>
                <a:latin typeface="Helvetica" pitchFamily="34" charset="0"/>
              </a:rPr>
              <a:t> B73</a:t>
            </a:r>
            <a:endParaRPr lang="fr-BE" dirty="0"/>
          </a:p>
        </p:txBody>
      </p:sp>
      <p:sp>
        <p:nvSpPr>
          <p:cNvPr id="18" name="Rectangle 17">
            <a:extLst>
              <a:ext uri="{FF2B5EF4-FFF2-40B4-BE49-F238E27FC236}">
                <a16:creationId xmlns:a16="http://schemas.microsoft.com/office/drawing/2014/main" id="{1A71F3B7-BB1B-4D9A-BD69-13E0D7565351}"/>
              </a:ext>
            </a:extLst>
          </p:cNvPr>
          <p:cNvSpPr/>
          <p:nvPr/>
        </p:nvSpPr>
        <p:spPr>
          <a:xfrm>
            <a:off x="8027205" y="5748704"/>
            <a:ext cx="2505814" cy="369332"/>
          </a:xfrm>
          <a:prstGeom prst="rect">
            <a:avLst/>
          </a:prstGeom>
        </p:spPr>
        <p:txBody>
          <a:bodyPr wrap="none">
            <a:spAutoFit/>
          </a:bodyPr>
          <a:lstStyle/>
          <a:p>
            <a:r>
              <a:rPr lang="fr-FR" kern="0" dirty="0" err="1">
                <a:solidFill>
                  <a:srgbClr val="002060"/>
                </a:solidFill>
                <a:latin typeface="Helvetica" pitchFamily="34" charset="0"/>
              </a:rPr>
              <a:t>Lateral</a:t>
            </a:r>
            <a:r>
              <a:rPr lang="fr-FR" kern="0" dirty="0">
                <a:solidFill>
                  <a:srgbClr val="002060"/>
                </a:solidFill>
                <a:latin typeface="Helvetica" pitchFamily="34" charset="0"/>
              </a:rPr>
              <a:t> root </a:t>
            </a:r>
            <a:r>
              <a:rPr lang="fr-FR" kern="0" dirty="0" err="1">
                <a:solidFill>
                  <a:srgbClr val="002060"/>
                </a:solidFill>
                <a:latin typeface="Helvetica" pitchFamily="34" charset="0"/>
              </a:rPr>
              <a:t>maize</a:t>
            </a:r>
            <a:r>
              <a:rPr lang="fr-FR" kern="0" dirty="0">
                <a:solidFill>
                  <a:srgbClr val="002060"/>
                </a:solidFill>
                <a:latin typeface="Helvetica" pitchFamily="34" charset="0"/>
              </a:rPr>
              <a:t> B73</a:t>
            </a:r>
            <a:endParaRPr lang="fr-BE" dirty="0"/>
          </a:p>
        </p:txBody>
      </p:sp>
    </p:spTree>
    <p:extLst>
      <p:ext uri="{BB962C8B-B14F-4D97-AF65-F5344CB8AC3E}">
        <p14:creationId xmlns:p14="http://schemas.microsoft.com/office/powerpoint/2010/main" val="27569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1DA2-3793-D2EF-3F3E-C57CEF01B5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4027C1F-D508-D08A-658F-B21FD2336471}"/>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55741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dmintmp\Desktop\Perso\Travail\Presentations\PPT_2016_12\Geru\Cross_section_scheme.tif">
            <a:extLst>
              <a:ext uri="{FF2B5EF4-FFF2-40B4-BE49-F238E27FC236}">
                <a16:creationId xmlns:a16="http://schemas.microsoft.com/office/drawing/2014/main" id="{C6240459-7F24-4E63-BC9D-D26A23EF46AB}"/>
              </a:ext>
            </a:extLst>
          </p:cNvPr>
          <p:cNvPicPr>
            <a:picLocks noChangeAspect="1" noChangeArrowheads="1"/>
          </p:cNvPicPr>
          <p:nvPr/>
        </p:nvPicPr>
        <p:blipFill>
          <a:blip r:embed="rId2">
            <a:clrChange>
              <a:clrFrom>
                <a:srgbClr val="FEFFFC"/>
              </a:clrFrom>
              <a:clrTo>
                <a:srgbClr val="FEFFFC">
                  <a:alpha val="0"/>
                </a:srgbClr>
              </a:clrTo>
            </a:clrChange>
            <a:extLst>
              <a:ext uri="{28A0092B-C50C-407E-A947-70E740481C1C}">
                <a14:useLocalDpi xmlns:a14="http://schemas.microsoft.com/office/drawing/2010/main" val="0"/>
              </a:ext>
            </a:extLst>
          </a:blip>
          <a:srcRect/>
          <a:stretch>
            <a:fillRect/>
          </a:stretch>
        </p:blipFill>
        <p:spPr bwMode="auto">
          <a:xfrm>
            <a:off x="1945097" y="144118"/>
            <a:ext cx="8105774" cy="646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29946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17</a:t>
            </a:fld>
            <a:endParaRPr lang="de-DE" sz="1600" b="1" dirty="0">
              <a:solidFill>
                <a:srgbClr val="002060"/>
              </a:solidFill>
            </a:endParaRPr>
          </a:p>
        </p:txBody>
      </p:sp>
      <p:sp>
        <p:nvSpPr>
          <p:cNvPr id="8" name="ZoneTexte 7">
            <a:extLst>
              <a:ext uri="{FF2B5EF4-FFF2-40B4-BE49-F238E27FC236}">
                <a16:creationId xmlns:a16="http://schemas.microsoft.com/office/drawing/2014/main" id="{04414946-7FFA-4343-BA02-63804CD7E057}"/>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71662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ZoneTexte 4">
            <a:extLst>
              <a:ext uri="{FF2B5EF4-FFF2-40B4-BE49-F238E27FC236}">
                <a16:creationId xmlns:a16="http://schemas.microsoft.com/office/drawing/2014/main" id="{3FEC55B8-1086-457E-905C-F24634C7C6C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29946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18</a:t>
            </a:fld>
            <a:endParaRPr lang="de-DE" sz="1600" b="1" dirty="0">
              <a:solidFill>
                <a:srgbClr val="002060"/>
              </a:solidFill>
            </a:endParaRPr>
          </a:p>
        </p:txBody>
      </p:sp>
      <p:pic>
        <p:nvPicPr>
          <p:cNvPr id="3" name="Image 2">
            <a:extLst>
              <a:ext uri="{FF2B5EF4-FFF2-40B4-BE49-F238E27FC236}">
                <a16:creationId xmlns:a16="http://schemas.microsoft.com/office/drawing/2014/main" id="{01120CAD-FED3-417B-8604-E7F2DD416C22}"/>
              </a:ext>
            </a:extLst>
          </p:cNvPr>
          <p:cNvPicPr>
            <a:picLocks noChangeAspect="1"/>
          </p:cNvPicPr>
          <p:nvPr/>
        </p:nvPicPr>
        <p:blipFill rotWithShape="1">
          <a:blip r:embed="rId2">
            <a:extLst>
              <a:ext uri="{28A0092B-C50C-407E-A947-70E740481C1C}">
                <a14:useLocalDpi xmlns:a14="http://schemas.microsoft.com/office/drawing/2010/main" val="0"/>
              </a:ext>
            </a:extLst>
          </a:blip>
          <a:srcRect b="41739"/>
          <a:stretch/>
        </p:blipFill>
        <p:spPr>
          <a:xfrm>
            <a:off x="2409462" y="1106019"/>
            <a:ext cx="3113513" cy="4982557"/>
          </a:xfrm>
          <a:prstGeom prst="rect">
            <a:avLst/>
          </a:prstGeom>
        </p:spPr>
      </p:pic>
      <p:pic>
        <p:nvPicPr>
          <p:cNvPr id="8" name="Image 7">
            <a:extLst>
              <a:ext uri="{FF2B5EF4-FFF2-40B4-BE49-F238E27FC236}">
                <a16:creationId xmlns:a16="http://schemas.microsoft.com/office/drawing/2014/main" id="{29375153-31E3-4B91-A2A4-0887E33E29E4}"/>
              </a:ext>
            </a:extLst>
          </p:cNvPr>
          <p:cNvPicPr>
            <a:picLocks noChangeAspect="1"/>
          </p:cNvPicPr>
          <p:nvPr/>
        </p:nvPicPr>
        <p:blipFill rotWithShape="1">
          <a:blip r:embed="rId2">
            <a:extLst>
              <a:ext uri="{28A0092B-C50C-407E-A947-70E740481C1C}">
                <a14:useLocalDpi xmlns:a14="http://schemas.microsoft.com/office/drawing/2010/main" val="0"/>
              </a:ext>
            </a:extLst>
          </a:blip>
          <a:srcRect t="58261"/>
          <a:stretch/>
        </p:blipFill>
        <p:spPr>
          <a:xfrm>
            <a:off x="6434450" y="1106019"/>
            <a:ext cx="4304293" cy="4934789"/>
          </a:xfrm>
          <a:prstGeom prst="rect">
            <a:avLst/>
          </a:prstGeom>
        </p:spPr>
      </p:pic>
      <p:sp>
        <p:nvSpPr>
          <p:cNvPr id="9" name="Rectangle 3">
            <a:extLst>
              <a:ext uri="{FF2B5EF4-FFF2-40B4-BE49-F238E27FC236}">
                <a16:creationId xmlns:a16="http://schemas.microsoft.com/office/drawing/2014/main" id="{67CE9ADE-2BD9-4EC1-B436-BC05FB3DDB2F}"/>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DIVERSITY OF ROOT ANATOMIES WITH GRANAR</a:t>
            </a:r>
          </a:p>
        </p:txBody>
      </p:sp>
    </p:spTree>
    <p:extLst>
      <p:ext uri="{BB962C8B-B14F-4D97-AF65-F5344CB8AC3E}">
        <p14:creationId xmlns:p14="http://schemas.microsoft.com/office/powerpoint/2010/main" val="419061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New picture"/>
          <p:cNvPicPr/>
          <p:nvPr/>
        </p:nvPicPr>
        <p:blipFill>
          <a:blip r:embed="rId3"/>
          <a:stretch>
            <a:fillRect/>
          </a:stretch>
        </p:blipFill>
        <p:spPr>
          <a:xfrm>
            <a:off x="1757780" y="790112"/>
            <a:ext cx="9564950" cy="4776627"/>
          </a:xfrm>
          <a:prstGeom prst="rect">
            <a:avLst/>
          </a:prstGeom>
        </p:spPr>
      </p:pic>
      <p:sp>
        <p:nvSpPr>
          <p:cNvPr id="8" name="Rectangle 7">
            <a:extLst>
              <a:ext uri="{FF2B5EF4-FFF2-40B4-BE49-F238E27FC236}">
                <a16:creationId xmlns:a16="http://schemas.microsoft.com/office/drawing/2014/main" id="{764DF438-7CC6-4576-87B5-B688F97A0D19}"/>
              </a:ext>
            </a:extLst>
          </p:cNvPr>
          <p:cNvSpPr/>
          <p:nvPr/>
        </p:nvSpPr>
        <p:spPr>
          <a:xfrm>
            <a:off x="2350008" y="5792211"/>
            <a:ext cx="3839705" cy="369332"/>
          </a:xfrm>
          <a:prstGeom prst="rect">
            <a:avLst/>
          </a:prstGeom>
        </p:spPr>
        <p:txBody>
          <a:bodyPr wrap="none">
            <a:spAutoFit/>
          </a:bodyPr>
          <a:lstStyle/>
          <a:p>
            <a:r>
              <a:rPr lang="fr-BE" dirty="0">
                <a:solidFill>
                  <a:schemeClr val="accent6">
                    <a:lumMod val="50000"/>
                  </a:schemeClr>
                </a:solidFill>
              </a:rPr>
              <a:t>https://doi.org/10.1104/pp.19.00617</a:t>
            </a:r>
          </a:p>
        </p:txBody>
      </p:sp>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COUPLING GRANAR AND MECHA TO ESTIMATE Kr</a:t>
            </a:r>
          </a:p>
        </p:txBody>
      </p:sp>
    </p:spTree>
    <p:extLst>
      <p:ext uri="{BB962C8B-B14F-4D97-AF65-F5344CB8AC3E}">
        <p14:creationId xmlns:p14="http://schemas.microsoft.com/office/powerpoint/2010/main" val="63061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8684-63CB-04B5-1B08-EDB72068CF8C}"/>
              </a:ext>
            </a:extLst>
          </p:cNvPr>
          <p:cNvSpPr>
            <a:spLocks noGrp="1"/>
          </p:cNvSpPr>
          <p:nvPr>
            <p:ph type="title"/>
          </p:nvPr>
        </p:nvSpPr>
        <p:spPr/>
        <p:txBody>
          <a:bodyPr/>
          <a:lstStyle/>
          <a:p>
            <a:r>
              <a:rPr lang="en-GB" dirty="0"/>
              <a:t>Intro</a:t>
            </a:r>
            <a:endParaRPr lang="en-SE" dirty="0"/>
          </a:p>
        </p:txBody>
      </p:sp>
      <p:sp>
        <p:nvSpPr>
          <p:cNvPr id="3" name="Content Placeholder 2">
            <a:extLst>
              <a:ext uri="{FF2B5EF4-FFF2-40B4-BE49-F238E27FC236}">
                <a16:creationId xmlns:a16="http://schemas.microsoft.com/office/drawing/2014/main" id="{258D02B8-4BD5-E4A7-D23D-56FDB388BD31}"/>
              </a:ext>
            </a:extLst>
          </p:cNvPr>
          <p:cNvSpPr>
            <a:spLocks noGrp="1"/>
          </p:cNvSpPr>
          <p:nvPr>
            <p:ph idx="1"/>
          </p:nvPr>
        </p:nvSpPr>
        <p:spPr/>
        <p:txBody>
          <a:bodyPr/>
          <a:lstStyle/>
          <a:p>
            <a:r>
              <a:rPr lang="en-GB" dirty="0"/>
              <a:t>Load </a:t>
            </a:r>
          </a:p>
          <a:p>
            <a:r>
              <a:rPr lang="en-GB" dirty="0"/>
              <a:t>Modify</a:t>
            </a:r>
          </a:p>
          <a:p>
            <a:r>
              <a:rPr lang="en-GB" dirty="0"/>
              <a:t>Run</a:t>
            </a:r>
          </a:p>
          <a:p>
            <a:r>
              <a:rPr lang="en-GB" dirty="0"/>
              <a:t>Visualise</a:t>
            </a:r>
          </a:p>
          <a:p>
            <a:r>
              <a:rPr lang="en-GB" dirty="0"/>
              <a:t>Export</a:t>
            </a:r>
          </a:p>
          <a:p>
            <a:endParaRPr lang="en-SE" dirty="0"/>
          </a:p>
        </p:txBody>
      </p:sp>
      <p:pic>
        <p:nvPicPr>
          <p:cNvPr id="4" name="New picture">
            <a:extLst>
              <a:ext uri="{FF2B5EF4-FFF2-40B4-BE49-F238E27FC236}">
                <a16:creationId xmlns:a16="http://schemas.microsoft.com/office/drawing/2014/main" id="{7D0D7AD6-29EC-BCEC-BB6F-B8850D294530}"/>
              </a:ext>
            </a:extLst>
          </p:cNvPr>
          <p:cNvPicPr/>
          <p:nvPr/>
        </p:nvPicPr>
        <p:blipFill>
          <a:blip r:embed="rId2"/>
          <a:stretch>
            <a:fillRect/>
          </a:stretch>
        </p:blipFill>
        <p:spPr>
          <a:xfrm>
            <a:off x="3234811" y="1357803"/>
            <a:ext cx="8736847" cy="4414685"/>
          </a:xfrm>
          <a:prstGeom prst="rect">
            <a:avLst/>
          </a:prstGeom>
        </p:spPr>
      </p:pic>
    </p:spTree>
    <p:extLst>
      <p:ext uri="{BB962C8B-B14F-4D97-AF65-F5344CB8AC3E}">
        <p14:creationId xmlns:p14="http://schemas.microsoft.com/office/powerpoint/2010/main" val="263650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Slide Number Placeholder 4">
            <a:extLst>
              <a:ext uri="{FF2B5EF4-FFF2-40B4-BE49-F238E27FC236}">
                <a16:creationId xmlns:a16="http://schemas.microsoft.com/office/drawing/2014/main" id="{32BE5995-7940-4E0F-998F-BF4F66C2121C}"/>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20</a:t>
            </a:fld>
            <a:endParaRPr lang="de-DE" sz="1600" b="1" dirty="0">
              <a:solidFill>
                <a:srgbClr val="002060"/>
              </a:solidFill>
            </a:endParaRPr>
          </a:p>
        </p:txBody>
      </p:sp>
      <p:sp>
        <p:nvSpPr>
          <p:cNvPr id="45" name="Rectangle 3">
            <a:extLst>
              <a:ext uri="{FF2B5EF4-FFF2-40B4-BE49-F238E27FC236}">
                <a16:creationId xmlns:a16="http://schemas.microsoft.com/office/drawing/2014/main" id="{5ECE22C5-B105-4DE7-94FF-C61C70FC3522}"/>
              </a:ext>
            </a:extLst>
          </p:cNvPr>
          <p:cNvSpPr txBox="1">
            <a:spLocks noChangeArrowheads="1"/>
          </p:cNvSpPr>
          <p:nvPr/>
        </p:nvSpPr>
        <p:spPr bwMode="auto">
          <a:xfrm>
            <a:off x="1060704" y="281000"/>
            <a:ext cx="11286744"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000" b="1" kern="0" dirty="0">
                <a:solidFill>
                  <a:srgbClr val="002060"/>
                </a:solidFill>
                <a:latin typeface="Helvetica" pitchFamily="34" charset="0"/>
              </a:rPr>
              <a:t>   </a:t>
            </a:r>
            <a:r>
              <a:rPr lang="en-GB" sz="3000" b="1" kern="0" dirty="0">
                <a:solidFill>
                  <a:srgbClr val="002060"/>
                </a:solidFill>
                <a:latin typeface="Helvetica" pitchFamily="34" charset="0"/>
              </a:rPr>
              <a:t>Add updates radial conductivities in your team’s column !</a:t>
            </a:r>
          </a:p>
        </p:txBody>
      </p:sp>
      <p:sp>
        <p:nvSpPr>
          <p:cNvPr id="46" name="Rectangle 45">
            <a:extLst>
              <a:ext uri="{FF2B5EF4-FFF2-40B4-BE49-F238E27FC236}">
                <a16:creationId xmlns:a16="http://schemas.microsoft.com/office/drawing/2014/main" id="{F3635B7B-B0F7-4460-9264-49FA6C479C62}"/>
              </a:ext>
            </a:extLst>
          </p:cNvPr>
          <p:cNvSpPr/>
          <p:nvPr/>
        </p:nvSpPr>
        <p:spPr bwMode="auto">
          <a:xfrm>
            <a:off x="3747883" y="4251996"/>
            <a:ext cx="6296627" cy="290883"/>
          </a:xfrm>
          <a:prstGeom prst="rect">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04875" rtl="0" eaLnBrk="1" fontAlgn="base" latinLnBrk="0" hangingPunct="1">
              <a:lnSpc>
                <a:spcPct val="100000"/>
              </a:lnSpc>
              <a:spcBef>
                <a:spcPct val="0"/>
              </a:spcBef>
              <a:spcAft>
                <a:spcPct val="0"/>
              </a:spcAft>
              <a:buClrTx/>
              <a:buSzTx/>
              <a:buFontTx/>
              <a:buNone/>
              <a:tabLst/>
            </a:pPr>
            <a:endParaRPr kumimoji="0" lang="fr-BE" sz="2000" b="0" i="0" u="none" strike="noStrike" cap="none" normalizeH="0" baseline="0">
              <a:ln>
                <a:noFill/>
              </a:ln>
              <a:solidFill>
                <a:schemeClr val="tx1"/>
              </a:solidFill>
              <a:effectLst/>
              <a:latin typeface="Times New Roman" pitchFamily="18" charset="0"/>
            </a:endParaRPr>
          </a:p>
        </p:txBody>
      </p:sp>
      <p:pic>
        <p:nvPicPr>
          <p:cNvPr id="2" name="Image 1">
            <a:extLst>
              <a:ext uri="{FF2B5EF4-FFF2-40B4-BE49-F238E27FC236}">
                <a16:creationId xmlns:a16="http://schemas.microsoft.com/office/drawing/2014/main" id="{51CF51E6-61A2-4740-9653-37E6ACC85CFA}"/>
              </a:ext>
            </a:extLst>
          </p:cNvPr>
          <p:cNvPicPr>
            <a:picLocks noChangeAspect="1"/>
          </p:cNvPicPr>
          <p:nvPr/>
        </p:nvPicPr>
        <p:blipFill rotWithShape="1">
          <a:blip r:embed="rId2"/>
          <a:srcRect l="11592" t="28265" r="58166" b="17925"/>
          <a:stretch/>
        </p:blipFill>
        <p:spPr>
          <a:xfrm>
            <a:off x="212945" y="2978878"/>
            <a:ext cx="3276068" cy="3278880"/>
          </a:xfrm>
          <a:prstGeom prst="rect">
            <a:avLst/>
          </a:prstGeom>
        </p:spPr>
      </p:pic>
      <p:pic>
        <p:nvPicPr>
          <p:cNvPr id="57" name="Image 56">
            <a:extLst>
              <a:ext uri="{FF2B5EF4-FFF2-40B4-BE49-F238E27FC236}">
                <a16:creationId xmlns:a16="http://schemas.microsoft.com/office/drawing/2014/main" id="{FD98FEE2-87E6-45F3-AC37-F2F96AFBF27A}"/>
              </a:ext>
            </a:extLst>
          </p:cNvPr>
          <p:cNvPicPr>
            <a:picLocks noChangeAspect="1"/>
          </p:cNvPicPr>
          <p:nvPr/>
        </p:nvPicPr>
        <p:blipFill rotWithShape="1">
          <a:blip r:embed="rId2"/>
          <a:srcRect l="42364" t="40196" r="11521" b="43767"/>
          <a:stretch/>
        </p:blipFill>
        <p:spPr>
          <a:xfrm>
            <a:off x="3489013" y="4593888"/>
            <a:ext cx="8512380" cy="1665190"/>
          </a:xfrm>
          <a:prstGeom prst="rect">
            <a:avLst/>
          </a:prstGeom>
        </p:spPr>
      </p:pic>
      <p:sp>
        <p:nvSpPr>
          <p:cNvPr id="10" name="ZoneTexte 9">
            <a:extLst>
              <a:ext uri="{FF2B5EF4-FFF2-40B4-BE49-F238E27FC236}">
                <a16:creationId xmlns:a16="http://schemas.microsoft.com/office/drawing/2014/main" id="{12C6213A-2E09-4BBD-BA6E-6C8D582B774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pic>
        <p:nvPicPr>
          <p:cNvPr id="3" name="Image 2">
            <a:extLst>
              <a:ext uri="{FF2B5EF4-FFF2-40B4-BE49-F238E27FC236}">
                <a16:creationId xmlns:a16="http://schemas.microsoft.com/office/drawing/2014/main" id="{FD3FF65E-0821-402A-AAF0-1E481A5AC616}"/>
              </a:ext>
            </a:extLst>
          </p:cNvPr>
          <p:cNvPicPr>
            <a:picLocks noChangeAspect="1"/>
          </p:cNvPicPr>
          <p:nvPr/>
        </p:nvPicPr>
        <p:blipFill rotWithShape="1">
          <a:blip r:embed="rId3"/>
          <a:srcRect l="13124" t="13867" r="13075" b="10800"/>
          <a:stretch/>
        </p:blipFill>
        <p:spPr>
          <a:xfrm>
            <a:off x="3595152" y="823122"/>
            <a:ext cx="6421926" cy="3687387"/>
          </a:xfrm>
          <a:prstGeom prst="rect">
            <a:avLst/>
          </a:prstGeom>
        </p:spPr>
      </p:pic>
    </p:spTree>
    <p:extLst>
      <p:ext uri="{BB962C8B-B14F-4D97-AF65-F5344CB8AC3E}">
        <p14:creationId xmlns:p14="http://schemas.microsoft.com/office/powerpoint/2010/main" val="82026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21</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7" name="Image 6">
            <a:extLst>
              <a:ext uri="{FF2B5EF4-FFF2-40B4-BE49-F238E27FC236}">
                <a16:creationId xmlns:a16="http://schemas.microsoft.com/office/drawing/2014/main" id="{256BEB43-806E-4CE9-A67D-093DB117498A}"/>
              </a:ext>
            </a:extLst>
          </p:cNvPr>
          <p:cNvPicPr>
            <a:picLocks noChangeAspect="1"/>
          </p:cNvPicPr>
          <p:nvPr/>
        </p:nvPicPr>
        <p:blipFill rotWithShape="1">
          <a:blip r:embed="rId3"/>
          <a:srcRect t="19691" r="23611" b="4788"/>
          <a:stretch/>
        </p:blipFill>
        <p:spPr>
          <a:xfrm>
            <a:off x="1439333" y="1221509"/>
            <a:ext cx="9313333" cy="5179291"/>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864764" cy="830997"/>
          </a:xfrm>
          <a:prstGeom prst="rect">
            <a:avLst/>
          </a:prstGeom>
        </p:spPr>
        <p:txBody>
          <a:bodyPr wrap="none">
            <a:spAutoFit/>
          </a:bodyPr>
          <a:lstStyle/>
          <a:p>
            <a:r>
              <a:rPr lang="en-GB" sz="2400" dirty="0">
                <a:solidFill>
                  <a:schemeClr val="accent6">
                    <a:lumMod val="75000"/>
                  </a:schemeClr>
                </a:solidFill>
              </a:rPr>
              <a:t>https://github.com/water-fluxes/day-2-organ-MECHA</a:t>
            </a:r>
            <a:endParaRPr lang="en-BE" sz="2400" dirty="0">
              <a:solidFill>
                <a:schemeClr val="accent6">
                  <a:lumMod val="75000"/>
                </a:schemeClr>
              </a:solidFill>
            </a:endParaRPr>
          </a:p>
          <a:p>
            <a:endParaRPr lang="fr-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6502400" y="6157269"/>
            <a:ext cx="2596444" cy="239889"/>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9149581" y="6023402"/>
            <a:ext cx="2946640" cy="830997"/>
          </a:xfrm>
          <a:prstGeom prst="rect">
            <a:avLst/>
          </a:prstGeom>
        </p:spPr>
        <p:txBody>
          <a:bodyPr wrap="none">
            <a:spAutoFit/>
          </a:bodyPr>
          <a:lstStyle/>
          <a:p>
            <a:r>
              <a:rPr lang="fr-FR" sz="2400" dirty="0">
                <a:solidFill>
                  <a:schemeClr val="accent6">
                    <a:lumMod val="75000"/>
                  </a:schemeClr>
                </a:solidFill>
              </a:rPr>
              <a:t>Run MECHA via Binder</a:t>
            </a:r>
            <a:endParaRPr lang="en-BE" sz="2400" dirty="0">
              <a:solidFill>
                <a:schemeClr val="accent6">
                  <a:lumMod val="75000"/>
                </a:schemeClr>
              </a:solidFill>
            </a:endParaRPr>
          </a:p>
          <a:p>
            <a:endParaRPr lang="fr-BE" sz="2400" dirty="0">
              <a:solidFill>
                <a:schemeClr val="accent6">
                  <a:lumMod val="75000"/>
                </a:schemeClr>
              </a:solidFill>
            </a:endParaRPr>
          </a:p>
        </p:txBody>
      </p:sp>
      <p:sp>
        <p:nvSpPr>
          <p:cNvPr id="14" name="ZoneTexte 13">
            <a:extLst>
              <a:ext uri="{FF2B5EF4-FFF2-40B4-BE49-F238E27FC236}">
                <a16:creationId xmlns:a16="http://schemas.microsoft.com/office/drawing/2014/main" id="{A5FED8C8-886C-44BB-A9A6-E89F975A638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58551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22</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429389" cy="461665"/>
          </a:xfrm>
          <a:prstGeom prst="rect">
            <a:avLst/>
          </a:prstGeom>
        </p:spPr>
        <p:txBody>
          <a:bodyPr wrap="non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open the </a:t>
            </a:r>
            <a:r>
              <a:rPr lang="fr-BE" sz="2400" dirty="0" err="1">
                <a:solidFill>
                  <a:schemeClr val="accent6">
                    <a:lumMod val="75000"/>
                  </a:schemeClr>
                </a:solidFill>
              </a:rPr>
              <a:t>Jupyter</a:t>
            </a:r>
            <a:r>
              <a:rPr lang="fr-BE" sz="2400" dirty="0">
                <a:solidFill>
                  <a:schemeClr val="accent6">
                    <a:lumMod val="75000"/>
                  </a:schemeClr>
                </a:solidFill>
              </a:rPr>
              <a:t> Notebook!</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3247336" y="3846688"/>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7340111" y="3734990"/>
            <a:ext cx="4363952" cy="461665"/>
          </a:xfrm>
          <a:prstGeom prst="rect">
            <a:avLst/>
          </a:prstGeom>
        </p:spPr>
        <p:txBody>
          <a:bodyPr wrap="none">
            <a:spAutoFit/>
          </a:bodyPr>
          <a:lstStyle/>
          <a:p>
            <a:r>
              <a:rPr lang="fr-FR" sz="2400" dirty="0">
                <a:solidFill>
                  <a:schemeClr val="accent6">
                    <a:lumMod val="75000"/>
                  </a:schemeClr>
                </a:solidFill>
              </a:rPr>
              <a:t>Double click on </a:t>
            </a:r>
            <a:r>
              <a:rPr lang="fr-FR" sz="2400" dirty="0" err="1">
                <a:solidFill>
                  <a:schemeClr val="accent6">
                    <a:lumMod val="75000"/>
                  </a:schemeClr>
                </a:solidFill>
              </a:rPr>
              <a:t>Run_MECHA.ipybn</a:t>
            </a:r>
            <a:endParaRPr lang="fr-BE" sz="2400" dirty="0">
              <a:solidFill>
                <a:schemeClr val="accent6">
                  <a:lumMod val="75000"/>
                </a:schemeClr>
              </a:solidFill>
            </a:endParaRPr>
          </a:p>
        </p:txBody>
      </p:sp>
      <p:sp>
        <p:nvSpPr>
          <p:cNvPr id="14" name="ZoneTexte 13">
            <a:extLst>
              <a:ext uri="{FF2B5EF4-FFF2-40B4-BE49-F238E27FC236}">
                <a16:creationId xmlns:a16="http://schemas.microsoft.com/office/drawing/2014/main" id="{FBDDE156-6FAF-41FA-89B5-93A6D8EDF1F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84501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5CFA7DC-C479-4745-AF15-2536D0B5C902}"/>
              </a:ext>
            </a:extLst>
          </p:cNvPr>
          <p:cNvPicPr>
            <a:picLocks noChangeAspect="1"/>
          </p:cNvPicPr>
          <p:nvPr/>
        </p:nvPicPr>
        <p:blipFill rotWithShape="1">
          <a:blip r:embed="rId2"/>
          <a:srcRect l="2475" t="13333" r="9218" b="32198"/>
          <a:stretch/>
        </p:blipFill>
        <p:spPr>
          <a:xfrm>
            <a:off x="813368" y="1500341"/>
            <a:ext cx="11462054" cy="3976915"/>
          </a:xfrm>
          <a:prstGeom prst="rect">
            <a:avLst/>
          </a:prstGeom>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23</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3"/>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821868" cy="461665"/>
          </a:xfrm>
          <a:prstGeom prst="rect">
            <a:avLst/>
          </a:prstGeom>
        </p:spPr>
        <p:txBody>
          <a:bodyPr wrap="none">
            <a:spAutoFit/>
          </a:bodyPr>
          <a:lstStyle/>
          <a:p>
            <a:r>
              <a:rPr lang="fr-FR" sz="2400" dirty="0">
                <a:solidFill>
                  <a:schemeClr val="accent6">
                    <a:lumMod val="75000"/>
                  </a:schemeClr>
                </a:solidFill>
              </a:rPr>
              <a:t>Once on Binder/</a:t>
            </a:r>
            <a:r>
              <a:rPr lang="fr-FR" sz="2400" dirty="0" err="1">
                <a:solidFill>
                  <a:schemeClr val="accent6">
                    <a:lumMod val="75000"/>
                  </a:schemeClr>
                </a:solidFill>
              </a:rPr>
              <a:t>Jupyter</a:t>
            </a:r>
            <a:r>
              <a:rPr lang="fr-FR" sz="2400" dirty="0">
                <a:solidFill>
                  <a:schemeClr val="accent6">
                    <a:lumMod val="75000"/>
                  </a:schemeClr>
                </a:solidFill>
              </a:rPr>
              <a:t> Notebook…</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run MECHA!</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3"/>
          <a:srcRect l="39815" t="11993" r="40001" b="79816"/>
          <a:stretch/>
        </p:blipFill>
        <p:spPr>
          <a:xfrm>
            <a:off x="2370664" y="687880"/>
            <a:ext cx="2077156" cy="4741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6918345" y="3545023"/>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7907115" y="3458831"/>
            <a:ext cx="1869743" cy="400110"/>
          </a:xfrm>
          <a:prstGeom prst="rect">
            <a:avLst/>
          </a:prstGeom>
        </p:spPr>
        <p:txBody>
          <a:bodyPr wrap="none">
            <a:spAutoFit/>
          </a:bodyPr>
          <a:lstStyle/>
          <a:p>
            <a:r>
              <a:rPr lang="fr-FR" sz="2000" dirty="0">
                <a:solidFill>
                  <a:schemeClr val="accent6">
                    <a:lumMod val="75000"/>
                  </a:schemeClr>
                </a:solidFill>
              </a:rPr>
              <a:t>1. Click on a </a:t>
            </a:r>
            <a:r>
              <a:rPr lang="fr-FR" sz="2000" dirty="0" err="1">
                <a:solidFill>
                  <a:schemeClr val="accent6">
                    <a:lumMod val="75000"/>
                  </a:schemeClr>
                </a:solidFill>
              </a:rPr>
              <a:t>cell</a:t>
            </a:r>
            <a:endParaRPr lang="fr-BE" sz="2000" dirty="0">
              <a:solidFill>
                <a:schemeClr val="accent6">
                  <a:lumMod val="75000"/>
                </a:schemeClr>
              </a:solidFill>
            </a:endParaRPr>
          </a:p>
        </p:txBody>
      </p:sp>
      <p:sp>
        <p:nvSpPr>
          <p:cNvPr id="13" name="Flèche : gauche 12">
            <a:extLst>
              <a:ext uri="{FF2B5EF4-FFF2-40B4-BE49-F238E27FC236}">
                <a16:creationId xmlns:a16="http://schemas.microsoft.com/office/drawing/2014/main" id="{BB97C8CC-8F75-41B3-A15E-F31A9EE1347C}"/>
              </a:ext>
            </a:extLst>
          </p:cNvPr>
          <p:cNvSpPr/>
          <p:nvPr/>
        </p:nvSpPr>
        <p:spPr>
          <a:xfrm rot="8851877">
            <a:off x="4510190" y="2322583"/>
            <a:ext cx="1011348" cy="236548"/>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D349D7FC-AC35-4EFC-9FF6-386CFC7D6315}"/>
              </a:ext>
            </a:extLst>
          </p:cNvPr>
          <p:cNvSpPr/>
          <p:nvPr/>
        </p:nvSpPr>
        <p:spPr>
          <a:xfrm>
            <a:off x="3989065" y="2662214"/>
            <a:ext cx="1136528" cy="707886"/>
          </a:xfrm>
          <a:prstGeom prst="rect">
            <a:avLst/>
          </a:prstGeom>
        </p:spPr>
        <p:txBody>
          <a:bodyPr wrap="square">
            <a:spAutoFit/>
          </a:bodyPr>
          <a:lstStyle/>
          <a:p>
            <a:r>
              <a:rPr lang="fr-FR" sz="2000" dirty="0">
                <a:solidFill>
                  <a:schemeClr val="accent6">
                    <a:lumMod val="75000"/>
                  </a:schemeClr>
                </a:solidFill>
              </a:rPr>
              <a:t>2. Click on </a:t>
            </a:r>
            <a:r>
              <a:rPr lang="fr-FR" sz="2000" dirty="0" err="1">
                <a:solidFill>
                  <a:schemeClr val="accent6">
                    <a:lumMod val="75000"/>
                  </a:schemeClr>
                </a:solidFill>
              </a:rPr>
              <a:t>play</a:t>
            </a:r>
            <a:endParaRPr lang="fr-BE" sz="2000" dirty="0">
              <a:solidFill>
                <a:schemeClr val="accent6">
                  <a:lumMod val="75000"/>
                </a:schemeClr>
              </a:solidFill>
            </a:endParaRPr>
          </a:p>
        </p:txBody>
      </p:sp>
      <p:sp>
        <p:nvSpPr>
          <p:cNvPr id="19" name="Flèche : gauche 18">
            <a:extLst>
              <a:ext uri="{FF2B5EF4-FFF2-40B4-BE49-F238E27FC236}">
                <a16:creationId xmlns:a16="http://schemas.microsoft.com/office/drawing/2014/main" id="{ED0AA142-E550-4240-8A2D-1A9FE3E36BEF}"/>
              </a:ext>
            </a:extLst>
          </p:cNvPr>
          <p:cNvSpPr/>
          <p:nvPr/>
        </p:nvSpPr>
        <p:spPr>
          <a:xfrm>
            <a:off x="8066679" y="4760919"/>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Rectangle 19">
            <a:extLst>
              <a:ext uri="{FF2B5EF4-FFF2-40B4-BE49-F238E27FC236}">
                <a16:creationId xmlns:a16="http://schemas.microsoft.com/office/drawing/2014/main" id="{365EA986-759B-471F-B626-674A522AC15D}"/>
              </a:ext>
            </a:extLst>
          </p:cNvPr>
          <p:cNvSpPr/>
          <p:nvPr/>
        </p:nvSpPr>
        <p:spPr>
          <a:xfrm>
            <a:off x="9078027" y="4670275"/>
            <a:ext cx="2534027" cy="400110"/>
          </a:xfrm>
          <a:prstGeom prst="rect">
            <a:avLst/>
          </a:prstGeom>
        </p:spPr>
        <p:txBody>
          <a:bodyPr wrap="none">
            <a:spAutoFit/>
          </a:bodyPr>
          <a:lstStyle/>
          <a:p>
            <a:r>
              <a:rPr lang="fr-FR" sz="2000" dirty="0">
                <a:solidFill>
                  <a:schemeClr val="accent6">
                    <a:lumMod val="75000"/>
                  </a:schemeClr>
                </a:solidFill>
              </a:rPr>
              <a:t>3. </a:t>
            </a:r>
            <a:r>
              <a:rPr lang="fr-FR" sz="2000" dirty="0" err="1">
                <a:solidFill>
                  <a:schemeClr val="accent6">
                    <a:lumMod val="75000"/>
                  </a:schemeClr>
                </a:solidFill>
              </a:rPr>
              <a:t>k</a:t>
            </a:r>
            <a:r>
              <a:rPr lang="fr-FR" sz="2000" baseline="-25000" dirty="0" err="1">
                <a:solidFill>
                  <a:schemeClr val="accent6">
                    <a:lumMod val="75000"/>
                  </a:schemeClr>
                </a:solidFill>
              </a:rPr>
              <a:t>r</a:t>
            </a:r>
            <a:r>
              <a:rPr lang="fr-FR" sz="2000" dirty="0">
                <a:solidFill>
                  <a:schemeClr val="accent6">
                    <a:lumMod val="75000"/>
                  </a:schemeClr>
                </a:solidFill>
              </a:rPr>
              <a:t> for root </a:t>
            </a:r>
            <a:r>
              <a:rPr lang="fr-FR" sz="2000" dirty="0" err="1">
                <a:solidFill>
                  <a:schemeClr val="accent6">
                    <a:lumMod val="75000"/>
                  </a:schemeClr>
                </a:solidFill>
              </a:rPr>
              <a:t>with</a:t>
            </a:r>
            <a:r>
              <a:rPr lang="fr-FR" sz="2000" dirty="0">
                <a:solidFill>
                  <a:schemeClr val="accent6">
                    <a:lumMod val="75000"/>
                  </a:schemeClr>
                </a:solidFill>
              </a:rPr>
              <a:t> </a:t>
            </a:r>
            <a:r>
              <a:rPr lang="fr-FR" sz="2000" dirty="0" err="1">
                <a:solidFill>
                  <a:schemeClr val="accent6">
                    <a:lumMod val="75000"/>
                  </a:schemeClr>
                </a:solidFill>
              </a:rPr>
              <a:t>Casp</a:t>
            </a:r>
            <a:endParaRPr lang="fr-BE" sz="2000" dirty="0">
              <a:solidFill>
                <a:schemeClr val="accent6">
                  <a:lumMod val="75000"/>
                </a:schemeClr>
              </a:solidFill>
            </a:endParaRPr>
          </a:p>
        </p:txBody>
      </p:sp>
      <p:sp>
        <p:nvSpPr>
          <p:cNvPr id="21" name="Flèche : gauche 20">
            <a:extLst>
              <a:ext uri="{FF2B5EF4-FFF2-40B4-BE49-F238E27FC236}">
                <a16:creationId xmlns:a16="http://schemas.microsoft.com/office/drawing/2014/main" id="{56955907-F4FF-42D5-BE62-604DE90E37AC}"/>
              </a:ext>
            </a:extLst>
          </p:cNvPr>
          <p:cNvSpPr/>
          <p:nvPr/>
        </p:nvSpPr>
        <p:spPr>
          <a:xfrm>
            <a:off x="8066679" y="5084769"/>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6DBED163-B8F5-4FCB-8E3E-8F680A1393DF}"/>
              </a:ext>
            </a:extLst>
          </p:cNvPr>
          <p:cNvSpPr/>
          <p:nvPr/>
        </p:nvSpPr>
        <p:spPr>
          <a:xfrm>
            <a:off x="9078027" y="4994125"/>
            <a:ext cx="2493952" cy="400110"/>
          </a:xfrm>
          <a:prstGeom prst="rect">
            <a:avLst/>
          </a:prstGeom>
        </p:spPr>
        <p:txBody>
          <a:bodyPr wrap="none">
            <a:spAutoFit/>
          </a:bodyPr>
          <a:lstStyle/>
          <a:p>
            <a:r>
              <a:rPr lang="fr-FR" sz="2000" dirty="0">
                <a:solidFill>
                  <a:schemeClr val="accent6">
                    <a:lumMod val="75000"/>
                  </a:schemeClr>
                </a:solidFill>
              </a:rPr>
              <a:t>4. </a:t>
            </a:r>
            <a:r>
              <a:rPr lang="fr-FR" sz="2000" dirty="0" err="1">
                <a:solidFill>
                  <a:schemeClr val="accent6">
                    <a:lumMod val="75000"/>
                  </a:schemeClr>
                </a:solidFill>
              </a:rPr>
              <a:t>k</a:t>
            </a:r>
            <a:r>
              <a:rPr lang="fr-FR" sz="2000" baseline="-25000" dirty="0" err="1">
                <a:solidFill>
                  <a:schemeClr val="accent6">
                    <a:lumMod val="75000"/>
                  </a:schemeClr>
                </a:solidFill>
              </a:rPr>
              <a:t>r</a:t>
            </a:r>
            <a:r>
              <a:rPr lang="fr-FR" sz="2000" dirty="0">
                <a:solidFill>
                  <a:schemeClr val="accent6">
                    <a:lumMod val="75000"/>
                  </a:schemeClr>
                </a:solidFill>
              </a:rPr>
              <a:t> for </a:t>
            </a:r>
            <a:r>
              <a:rPr lang="fr-FR" sz="2000" dirty="0" err="1">
                <a:solidFill>
                  <a:schemeClr val="accent6">
                    <a:lumMod val="75000"/>
                  </a:schemeClr>
                </a:solidFill>
              </a:rPr>
              <a:t>suberised</a:t>
            </a:r>
            <a:r>
              <a:rPr lang="fr-FR" sz="2000" dirty="0">
                <a:solidFill>
                  <a:schemeClr val="accent6">
                    <a:lumMod val="75000"/>
                  </a:schemeClr>
                </a:solidFill>
              </a:rPr>
              <a:t> root</a:t>
            </a:r>
            <a:endParaRPr lang="fr-BE" sz="2000" dirty="0">
              <a:solidFill>
                <a:schemeClr val="accent6">
                  <a:lumMod val="75000"/>
                </a:schemeClr>
              </a:solidFill>
            </a:endParaRPr>
          </a:p>
        </p:txBody>
      </p:sp>
      <p:sp>
        <p:nvSpPr>
          <p:cNvPr id="7" name="Rectangle : coins arrondis 6">
            <a:extLst>
              <a:ext uri="{FF2B5EF4-FFF2-40B4-BE49-F238E27FC236}">
                <a16:creationId xmlns:a16="http://schemas.microsoft.com/office/drawing/2014/main" id="{99560117-BBBA-474D-AD96-434966CA1FEE}"/>
              </a:ext>
            </a:extLst>
          </p:cNvPr>
          <p:cNvSpPr/>
          <p:nvPr/>
        </p:nvSpPr>
        <p:spPr>
          <a:xfrm>
            <a:off x="5843016" y="4679419"/>
            <a:ext cx="1682496" cy="13847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BE"/>
          </a:p>
        </p:txBody>
      </p:sp>
      <p:sp>
        <p:nvSpPr>
          <p:cNvPr id="23" name="Rectangle : coins arrondis 22">
            <a:extLst>
              <a:ext uri="{FF2B5EF4-FFF2-40B4-BE49-F238E27FC236}">
                <a16:creationId xmlns:a16="http://schemas.microsoft.com/office/drawing/2014/main" id="{6DBCC105-712B-4B3F-B1C9-63495A37B0C7}"/>
              </a:ext>
            </a:extLst>
          </p:cNvPr>
          <p:cNvSpPr/>
          <p:nvPr/>
        </p:nvSpPr>
        <p:spPr>
          <a:xfrm>
            <a:off x="5833478" y="4973729"/>
            <a:ext cx="1682496" cy="13847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BE"/>
          </a:p>
        </p:txBody>
      </p:sp>
      <p:sp>
        <p:nvSpPr>
          <p:cNvPr id="24" name="ZoneTexte 23">
            <a:extLst>
              <a:ext uri="{FF2B5EF4-FFF2-40B4-BE49-F238E27FC236}">
                <a16:creationId xmlns:a16="http://schemas.microsoft.com/office/drawing/2014/main" id="{20926178-9C1D-43AD-A1B7-2E78C0C8D7B9}"/>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4160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animBg="1"/>
      <p:bldP spid="14" grpId="0"/>
      <p:bldP spid="19" grpId="0" animBg="1"/>
      <p:bldP spid="20" grpId="0"/>
      <p:bldP spid="21" grpId="0" animBg="1"/>
      <p:bldP spid="22" grpId="0"/>
      <p:bldP spid="7"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24</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5331214" y="1762408"/>
            <a:ext cx="6613136" cy="461665"/>
          </a:xfrm>
          <a:prstGeom prst="rect">
            <a:avLst/>
          </a:prstGeom>
        </p:spPr>
        <p:txBody>
          <a:bodyPr wrap="square">
            <a:spAutoFit/>
          </a:bodyPr>
          <a:lstStyle/>
          <a:p>
            <a:r>
              <a:rPr lang="fr-FR" sz="2400" dirty="0">
                <a:solidFill>
                  <a:schemeClr val="accent6">
                    <a:lumMod val="75000"/>
                  </a:schemeClr>
                </a:solidFill>
              </a:rPr>
              <a:t>Double click on folders MECHA/ </a:t>
            </a:r>
            <a:r>
              <a:rPr lang="fr-FR" sz="2400" dirty="0" err="1">
                <a:solidFill>
                  <a:schemeClr val="accent6">
                    <a:lumMod val="75000"/>
                  </a:schemeClr>
                </a:solidFill>
              </a:rPr>
              <a:t>then</a:t>
            </a:r>
            <a:r>
              <a:rPr lang="fr-FR" sz="2400" dirty="0">
                <a:solidFill>
                  <a:schemeClr val="accent6">
                    <a:lumMod val="75000"/>
                  </a:schemeClr>
                </a:solidFill>
              </a:rPr>
              <a:t> </a:t>
            </a:r>
            <a:r>
              <a:rPr lang="fr-FR" sz="2400" dirty="0" err="1">
                <a:solidFill>
                  <a:schemeClr val="accent6">
                    <a:lumMod val="75000"/>
                  </a:schemeClr>
                </a:solidFill>
              </a:rPr>
              <a:t>cellsetdata</a:t>
            </a:r>
            <a:r>
              <a:rPr lang="fr-FR" sz="2400" dirty="0">
                <a:solidFill>
                  <a:schemeClr val="accent6">
                    <a:lumMod val="75000"/>
                  </a:schemeClr>
                </a:solidFill>
              </a:rPr>
              <a:t>/</a:t>
            </a:r>
            <a:endParaRPr lang="fr-BE" sz="2400" dirty="0">
              <a:solidFill>
                <a:schemeClr val="accent6">
                  <a:lumMod val="75000"/>
                </a:schemeClr>
              </a:solidFill>
            </a:endParaRPr>
          </a:p>
        </p:txBody>
      </p:sp>
      <p:pic>
        <p:nvPicPr>
          <p:cNvPr id="3" name="Image 2">
            <a:extLst>
              <a:ext uri="{FF2B5EF4-FFF2-40B4-BE49-F238E27FC236}">
                <a16:creationId xmlns:a16="http://schemas.microsoft.com/office/drawing/2014/main" id="{443B9645-EC2B-42AD-9914-7D631F730EC5}"/>
              </a:ext>
            </a:extLst>
          </p:cNvPr>
          <p:cNvPicPr>
            <a:picLocks noChangeAspect="1"/>
          </p:cNvPicPr>
          <p:nvPr/>
        </p:nvPicPr>
        <p:blipFill rotWithShape="1">
          <a:blip r:embed="rId4"/>
          <a:srcRect l="1942" t="17921" r="74936" b="35200"/>
          <a:stretch/>
        </p:blipFill>
        <p:spPr>
          <a:xfrm>
            <a:off x="537214" y="1254705"/>
            <a:ext cx="2758442" cy="3145845"/>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1111055">
            <a:off x="1218513" y="217908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0726A5DE-DC24-41A1-ACAA-582CD9930C0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1520432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25</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6034094" y="1660435"/>
            <a:ext cx="6613136" cy="830997"/>
          </a:xfrm>
          <a:prstGeom prst="rect">
            <a:avLst/>
          </a:prstGeom>
        </p:spPr>
        <p:txBody>
          <a:bodyPr wrap="square">
            <a:spAutoFit/>
          </a:bodyPr>
          <a:lstStyle/>
          <a:p>
            <a:r>
              <a:rPr lang="fr-FR" sz="2400" dirty="0">
                <a:solidFill>
                  <a:schemeClr val="accent6">
                    <a:lumMod val="75000"/>
                  </a:schemeClr>
                </a:solidFill>
              </a:rPr>
              <a:t>Drag and drop </a:t>
            </a:r>
            <a:r>
              <a:rPr lang="fr-FR" sz="2400" dirty="0" err="1">
                <a:solidFill>
                  <a:schemeClr val="accent6">
                    <a:lumMod val="75000"/>
                  </a:schemeClr>
                </a:solidFill>
              </a:rPr>
              <a:t>your</a:t>
            </a:r>
            <a:r>
              <a:rPr lang="fr-FR" sz="2400" dirty="0">
                <a:solidFill>
                  <a:schemeClr val="accent6">
                    <a:lumMod val="75000"/>
                  </a:schemeClr>
                </a:solidFill>
              </a:rPr>
              <a:t> root </a:t>
            </a:r>
            <a:r>
              <a:rPr lang="fr-FR" sz="2400" dirty="0" err="1">
                <a:solidFill>
                  <a:schemeClr val="accent6">
                    <a:lumMod val="75000"/>
                  </a:schemeClr>
                </a:solidFill>
              </a:rPr>
              <a:t>anatomy</a:t>
            </a:r>
            <a:r>
              <a:rPr lang="fr-FR" sz="2400" dirty="0">
                <a:solidFill>
                  <a:schemeClr val="accent6">
                    <a:lumMod val="75000"/>
                  </a:schemeClr>
                </a:solidFill>
              </a:rPr>
              <a:t> </a:t>
            </a:r>
            <a:r>
              <a:rPr lang="fr-FR" sz="2400" dirty="0" err="1">
                <a:solidFill>
                  <a:schemeClr val="accent6">
                    <a:lumMod val="75000"/>
                  </a:schemeClr>
                </a:solidFill>
              </a:rPr>
              <a:t>from</a:t>
            </a:r>
            <a:r>
              <a:rPr lang="fr-FR" sz="2400" dirty="0">
                <a:solidFill>
                  <a:schemeClr val="accent6">
                    <a:lumMod val="75000"/>
                  </a:schemeClr>
                </a:solidFill>
              </a:rPr>
              <a:t> GRANAR</a:t>
            </a:r>
          </a:p>
          <a:p>
            <a:r>
              <a:rPr lang="fr-FR" sz="2400" dirty="0">
                <a:solidFill>
                  <a:schemeClr val="accent6">
                    <a:lumMod val="75000"/>
                  </a:schemeClr>
                </a:solidFill>
              </a:rPr>
              <a:t>				  </a:t>
            </a:r>
            <a:r>
              <a:rPr lang="fr-FR" sz="2400" dirty="0" err="1">
                <a:solidFill>
                  <a:schemeClr val="accent6">
                    <a:lumMod val="75000"/>
                  </a:schemeClr>
                </a:solidFill>
              </a:rPr>
              <a:t>Think</a:t>
            </a:r>
            <a:r>
              <a:rPr lang="fr-FR" sz="2400" dirty="0">
                <a:solidFill>
                  <a:schemeClr val="accent6">
                    <a:lumMod val="75000"/>
                  </a:schemeClr>
                </a:solidFill>
              </a:rPr>
              <a:t> of </a:t>
            </a:r>
            <a:r>
              <a:rPr lang="fr-FR" sz="2400" dirty="0" err="1">
                <a:solidFill>
                  <a:schemeClr val="accent6">
                    <a:lumMod val="75000"/>
                  </a:schemeClr>
                </a:solidFill>
              </a:rPr>
              <a:t>adjusting</a:t>
            </a:r>
            <a:r>
              <a:rPr lang="fr-FR" sz="2400" dirty="0">
                <a:solidFill>
                  <a:schemeClr val="accent6">
                    <a:lumMod val="75000"/>
                  </a:schemeClr>
                </a:solidFill>
              </a:rPr>
              <a:t> the file </a:t>
            </a:r>
            <a:r>
              <a:rPr lang="fr-FR" sz="2400" dirty="0" err="1">
                <a:solidFill>
                  <a:schemeClr val="accent6">
                    <a:lumMod val="75000"/>
                  </a:schemeClr>
                </a:solidFill>
              </a:rPr>
              <a:t>name</a:t>
            </a:r>
            <a:r>
              <a:rPr lang="fr-FR" sz="2400" dirty="0">
                <a:solidFill>
                  <a:schemeClr val="accent6">
                    <a:lumMod val="75000"/>
                  </a:schemeClr>
                </a:solidFill>
              </a:rPr>
              <a:t> !</a:t>
            </a:r>
            <a:endParaRPr lang="fr-BE" sz="2400" dirty="0">
              <a:solidFill>
                <a:schemeClr val="accent6">
                  <a:lumMod val="75000"/>
                </a:schemeClr>
              </a:solidFill>
            </a:endParaRPr>
          </a:p>
        </p:txBody>
      </p:sp>
      <p:pic>
        <p:nvPicPr>
          <p:cNvPr id="3" name="Image 2">
            <a:extLst>
              <a:ext uri="{FF2B5EF4-FFF2-40B4-BE49-F238E27FC236}">
                <a16:creationId xmlns:a16="http://schemas.microsoft.com/office/drawing/2014/main" id="{443B9645-EC2B-42AD-9914-7D631F730EC5}"/>
              </a:ext>
            </a:extLst>
          </p:cNvPr>
          <p:cNvPicPr>
            <a:picLocks noChangeAspect="1"/>
          </p:cNvPicPr>
          <p:nvPr/>
        </p:nvPicPr>
        <p:blipFill rotWithShape="1">
          <a:blip r:embed="rId4"/>
          <a:srcRect l="1942" t="17921" r="74936" b="35200"/>
          <a:stretch/>
        </p:blipFill>
        <p:spPr>
          <a:xfrm>
            <a:off x="537214" y="1254705"/>
            <a:ext cx="2758442" cy="3145845"/>
          </a:xfrm>
          <a:prstGeom prst="rect">
            <a:avLst/>
          </a:prstGeom>
        </p:spPr>
      </p:pic>
      <p:pic>
        <p:nvPicPr>
          <p:cNvPr id="7" name="Image 6">
            <a:extLst>
              <a:ext uri="{FF2B5EF4-FFF2-40B4-BE49-F238E27FC236}">
                <a16:creationId xmlns:a16="http://schemas.microsoft.com/office/drawing/2014/main" id="{B447564F-00CE-4B80-8ED1-04AB3DBED9BB}"/>
              </a:ext>
            </a:extLst>
          </p:cNvPr>
          <p:cNvPicPr>
            <a:picLocks noChangeAspect="1"/>
          </p:cNvPicPr>
          <p:nvPr/>
        </p:nvPicPr>
        <p:blipFill rotWithShape="1">
          <a:blip r:embed="rId5"/>
          <a:srcRect l="2031" t="18296" r="75344" b="32147"/>
          <a:stretch/>
        </p:blipFill>
        <p:spPr>
          <a:xfrm>
            <a:off x="492170" y="1308896"/>
            <a:ext cx="2758442" cy="33985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1111055">
            <a:off x="1943379" y="205115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sp>
        <p:nvSpPr>
          <p:cNvPr id="14" name="ZoneTexte 13">
            <a:extLst>
              <a:ext uri="{FF2B5EF4-FFF2-40B4-BE49-F238E27FC236}">
                <a16:creationId xmlns:a16="http://schemas.microsoft.com/office/drawing/2014/main" id="{C8DA0E78-E79A-4C2F-97FC-5FAEDE72B226}"/>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3995431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26</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6021340" y="1554233"/>
            <a:ext cx="6613136" cy="461665"/>
          </a:xfrm>
          <a:prstGeom prst="rect">
            <a:avLst/>
          </a:prstGeom>
        </p:spPr>
        <p:txBody>
          <a:bodyPr wrap="square">
            <a:spAutoFit/>
          </a:bodyPr>
          <a:lstStyle/>
          <a:p>
            <a:r>
              <a:rPr lang="fr-FR" sz="2400" dirty="0">
                <a:solidFill>
                  <a:schemeClr val="accent6">
                    <a:lumMod val="75000"/>
                  </a:schemeClr>
                </a:solidFill>
              </a:rPr>
              <a:t>Go to the folder MECHA/</a:t>
            </a:r>
            <a:r>
              <a:rPr lang="fr-FR" sz="2400" dirty="0" err="1">
                <a:solidFill>
                  <a:schemeClr val="accent6">
                    <a:lumMod val="75000"/>
                  </a:schemeClr>
                </a:solidFill>
              </a:rPr>
              <a:t>Projects</a:t>
            </a:r>
            <a:r>
              <a:rPr lang="fr-FR" sz="2400" dirty="0">
                <a:solidFill>
                  <a:schemeClr val="accent6">
                    <a:lumMod val="75000"/>
                  </a:schemeClr>
                </a:solidFill>
              </a:rPr>
              <a:t>/</a:t>
            </a:r>
            <a:r>
              <a:rPr lang="fr-FR" sz="2400" dirty="0" err="1">
                <a:solidFill>
                  <a:schemeClr val="accent6">
                    <a:lumMod val="75000"/>
                  </a:schemeClr>
                </a:solidFill>
              </a:rPr>
              <a:t>granar</a:t>
            </a:r>
            <a:r>
              <a:rPr lang="fr-FR" sz="2400" dirty="0">
                <a:solidFill>
                  <a:schemeClr val="accent6">
                    <a:lumMod val="75000"/>
                  </a:schemeClr>
                </a:solidFill>
              </a:rPr>
              <a:t>/in/</a:t>
            </a:r>
            <a:endParaRPr lang="fr-BE" sz="2400" dirty="0">
              <a:solidFill>
                <a:schemeClr val="accent6">
                  <a:lumMod val="75000"/>
                </a:schemeClr>
              </a:solidFill>
            </a:endParaRPr>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pic>
        <p:nvPicPr>
          <p:cNvPr id="9" name="Image 8">
            <a:extLst>
              <a:ext uri="{FF2B5EF4-FFF2-40B4-BE49-F238E27FC236}">
                <a16:creationId xmlns:a16="http://schemas.microsoft.com/office/drawing/2014/main" id="{8605DA21-5001-4259-B297-5BCBABB12BFF}"/>
              </a:ext>
            </a:extLst>
          </p:cNvPr>
          <p:cNvPicPr>
            <a:picLocks noChangeAspect="1"/>
          </p:cNvPicPr>
          <p:nvPr/>
        </p:nvPicPr>
        <p:blipFill rotWithShape="1">
          <a:blip r:embed="rId4"/>
          <a:srcRect l="2441" t="16944" r="81484" b="30695"/>
          <a:stretch/>
        </p:blipFill>
        <p:spPr>
          <a:xfrm>
            <a:off x="1307360" y="1254322"/>
            <a:ext cx="1959715" cy="359096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0911276">
            <a:off x="1943379" y="205115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ZoneTexte 14">
            <a:extLst>
              <a:ext uri="{FF2B5EF4-FFF2-40B4-BE49-F238E27FC236}">
                <a16:creationId xmlns:a16="http://schemas.microsoft.com/office/drawing/2014/main" id="{C3923890-545F-42D7-9474-2162A464B219}"/>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868745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10736E9-B329-45D8-9132-AB8535E3AE75}"/>
              </a:ext>
            </a:extLst>
          </p:cNvPr>
          <p:cNvPicPr>
            <a:picLocks noChangeAspect="1"/>
          </p:cNvPicPr>
          <p:nvPr/>
        </p:nvPicPr>
        <p:blipFill rotWithShape="1">
          <a:blip r:embed="rId2"/>
          <a:srcRect l="2344" t="16944" r="23047" b="8751"/>
          <a:stretch/>
        </p:blipFill>
        <p:spPr>
          <a:xfrm>
            <a:off x="1276349" y="1247737"/>
            <a:ext cx="9096375" cy="5095913"/>
          </a:xfrm>
          <a:prstGeom prst="rect">
            <a:avLst/>
          </a:prstGeom>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27</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3"/>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3"/>
          <a:srcRect l="39815" t="11993" r="40001" b="79816"/>
          <a:stretch/>
        </p:blipFill>
        <p:spPr>
          <a:xfrm>
            <a:off x="2370664" y="687880"/>
            <a:ext cx="2077156" cy="474133"/>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271905" y="3620640"/>
            <a:ext cx="3295398" cy="707886"/>
          </a:xfrm>
          <a:prstGeom prst="rect">
            <a:avLst/>
          </a:prstGeom>
        </p:spPr>
        <p:txBody>
          <a:bodyPr wrap="square">
            <a:spAutoFit/>
          </a:bodyPr>
          <a:lstStyle/>
          <a:p>
            <a:r>
              <a:rPr lang="fr-FR" sz="2000" dirty="0">
                <a:solidFill>
                  <a:schemeClr val="accent6">
                    <a:lumMod val="75000"/>
                  </a:schemeClr>
                </a:solidFill>
              </a:rPr>
              <a:t>1. Open the file ‘Maize_geometry_aer.xml’</a:t>
            </a:r>
            <a:endParaRPr lang="fr-BE" sz="2000" dirty="0">
              <a:solidFill>
                <a:schemeClr val="accent6">
                  <a:lumMod val="75000"/>
                </a:schemeClr>
              </a:solidFill>
            </a:endParaRPr>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sp>
        <p:nvSpPr>
          <p:cNvPr id="8" name="Flèche : gauche 7">
            <a:extLst>
              <a:ext uri="{FF2B5EF4-FFF2-40B4-BE49-F238E27FC236}">
                <a16:creationId xmlns:a16="http://schemas.microsoft.com/office/drawing/2014/main" id="{29CADB16-ABDC-4B9E-A5F3-D3F9C9057704}"/>
              </a:ext>
            </a:extLst>
          </p:cNvPr>
          <p:cNvSpPr/>
          <p:nvPr/>
        </p:nvSpPr>
        <p:spPr>
          <a:xfrm rot="5400000">
            <a:off x="1386509" y="3228993"/>
            <a:ext cx="611105" cy="254426"/>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Flèche : gauche 13">
            <a:extLst>
              <a:ext uri="{FF2B5EF4-FFF2-40B4-BE49-F238E27FC236}">
                <a16:creationId xmlns:a16="http://schemas.microsoft.com/office/drawing/2014/main" id="{751E86E3-2A12-41D1-A4EC-4A8731A28E94}"/>
              </a:ext>
            </a:extLst>
          </p:cNvPr>
          <p:cNvSpPr/>
          <p:nvPr/>
        </p:nvSpPr>
        <p:spPr>
          <a:xfrm>
            <a:off x="6001029" y="2449894"/>
            <a:ext cx="1550129" cy="264731"/>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10D5ACE3-6CFD-45A5-9814-83BCFA4286D2}"/>
              </a:ext>
            </a:extLst>
          </p:cNvPr>
          <p:cNvSpPr/>
          <p:nvPr/>
        </p:nvSpPr>
        <p:spPr>
          <a:xfrm>
            <a:off x="7551159" y="2120673"/>
            <a:ext cx="4762761" cy="1569660"/>
          </a:xfrm>
          <a:prstGeom prst="rect">
            <a:avLst/>
          </a:prstGeom>
        </p:spPr>
        <p:txBody>
          <a:bodyPr wrap="square">
            <a:spAutoFit/>
          </a:bodyPr>
          <a:lstStyle/>
          <a:p>
            <a:r>
              <a:rPr lang="fr-FR" sz="2400" dirty="0">
                <a:solidFill>
                  <a:schemeClr val="accent6">
                    <a:lumMod val="75000"/>
                  </a:schemeClr>
                </a:solidFill>
              </a:rPr>
              <a:t>2. Update the </a:t>
            </a:r>
            <a:r>
              <a:rPr lang="fr-FR" sz="2400" dirty="0" err="1">
                <a:solidFill>
                  <a:schemeClr val="accent6">
                    <a:lumMod val="75000"/>
                  </a:schemeClr>
                </a:solidFill>
              </a:rPr>
              <a:t>name</a:t>
            </a:r>
            <a:r>
              <a:rPr lang="fr-FR" sz="2400" dirty="0">
                <a:solidFill>
                  <a:schemeClr val="accent6">
                    <a:lumMod val="75000"/>
                  </a:schemeClr>
                </a:solidFill>
              </a:rPr>
              <a:t> of the </a:t>
            </a:r>
            <a:r>
              <a:rPr lang="fr-FR" sz="2400" dirty="0" err="1">
                <a:solidFill>
                  <a:schemeClr val="accent6">
                    <a:lumMod val="75000"/>
                  </a:schemeClr>
                </a:solidFill>
              </a:rPr>
              <a:t>dragged</a:t>
            </a:r>
            <a:r>
              <a:rPr lang="fr-FR" sz="2400" dirty="0">
                <a:solidFill>
                  <a:schemeClr val="accent6">
                    <a:lumMod val="75000"/>
                  </a:schemeClr>
                </a:solidFill>
              </a:rPr>
              <a:t> GRANAR output, </a:t>
            </a:r>
            <a:r>
              <a:rPr lang="fr-FR" sz="2400" dirty="0" err="1">
                <a:solidFill>
                  <a:schemeClr val="accent6">
                    <a:lumMod val="75000"/>
                  </a:schemeClr>
                </a:solidFill>
              </a:rPr>
              <a:t>so</a:t>
            </a:r>
            <a:r>
              <a:rPr lang="fr-FR" sz="2400" dirty="0">
                <a:solidFill>
                  <a:schemeClr val="accent6">
                    <a:lumMod val="75000"/>
                  </a:schemeClr>
                </a:solidFill>
              </a:rPr>
              <a:t> </a:t>
            </a:r>
            <a:r>
              <a:rPr lang="fr-FR" sz="2400" dirty="0" err="1">
                <a:solidFill>
                  <a:schemeClr val="accent6">
                    <a:lumMod val="75000"/>
                  </a:schemeClr>
                </a:solidFill>
              </a:rPr>
              <a:t>it</a:t>
            </a:r>
            <a:r>
              <a:rPr lang="fr-FR" sz="2400" dirty="0">
                <a:solidFill>
                  <a:schemeClr val="accent6">
                    <a:lumMod val="75000"/>
                  </a:schemeClr>
                </a:solidFill>
              </a:rPr>
              <a:t> corresponds to </a:t>
            </a:r>
            <a:r>
              <a:rPr lang="fr-FR" sz="2400" dirty="0" err="1">
                <a:solidFill>
                  <a:schemeClr val="accent6">
                    <a:lumMod val="75000"/>
                  </a:schemeClr>
                </a:solidFill>
              </a:rPr>
              <a:t>your</a:t>
            </a:r>
            <a:r>
              <a:rPr lang="fr-FR" sz="2400" dirty="0">
                <a:solidFill>
                  <a:schemeClr val="accent6">
                    <a:lumMod val="75000"/>
                  </a:schemeClr>
                </a:solidFill>
              </a:rPr>
              <a:t> new root </a:t>
            </a:r>
            <a:r>
              <a:rPr lang="fr-FR" sz="2400" dirty="0" err="1">
                <a:solidFill>
                  <a:schemeClr val="accent6">
                    <a:lumMod val="75000"/>
                  </a:schemeClr>
                </a:solidFill>
              </a:rPr>
              <a:t>anatomy</a:t>
            </a:r>
            <a:r>
              <a:rPr lang="fr-FR" sz="2400" dirty="0">
                <a:solidFill>
                  <a:schemeClr val="accent6">
                    <a:lumMod val="75000"/>
                  </a:schemeClr>
                </a:solidFill>
              </a:rPr>
              <a:t> file </a:t>
            </a:r>
            <a:r>
              <a:rPr lang="fr-FR" sz="2400" dirty="0" err="1">
                <a:solidFill>
                  <a:schemeClr val="accent6">
                    <a:lumMod val="75000"/>
                  </a:schemeClr>
                </a:solidFill>
              </a:rPr>
              <a:t>name</a:t>
            </a:r>
            <a:r>
              <a:rPr lang="fr-FR" sz="2400" dirty="0">
                <a:solidFill>
                  <a:schemeClr val="accent6">
                    <a:lumMod val="75000"/>
                  </a:schemeClr>
                </a:solidFill>
              </a:rPr>
              <a:t> (e.g. ‘Principal_root_largeStele.xml’)</a:t>
            </a:r>
            <a:endParaRPr lang="fr-BE" sz="2400" dirty="0">
              <a:solidFill>
                <a:schemeClr val="accent6">
                  <a:lumMod val="75000"/>
                </a:schemeClr>
              </a:solidFill>
            </a:endParaRPr>
          </a:p>
        </p:txBody>
      </p:sp>
      <p:sp>
        <p:nvSpPr>
          <p:cNvPr id="16" name="Flèche : gauche 15">
            <a:extLst>
              <a:ext uri="{FF2B5EF4-FFF2-40B4-BE49-F238E27FC236}">
                <a16:creationId xmlns:a16="http://schemas.microsoft.com/office/drawing/2014/main" id="{FEF048F2-1172-4EF5-89F4-92B71E612CBA}"/>
              </a:ext>
            </a:extLst>
          </p:cNvPr>
          <p:cNvSpPr/>
          <p:nvPr/>
        </p:nvSpPr>
        <p:spPr>
          <a:xfrm rot="21055213">
            <a:off x="5162829" y="1897444"/>
            <a:ext cx="1550129" cy="264731"/>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CE5E376D-6986-4000-B886-3DB48781175F}"/>
              </a:ext>
            </a:extLst>
          </p:cNvPr>
          <p:cNvSpPr/>
          <p:nvPr/>
        </p:nvSpPr>
        <p:spPr>
          <a:xfrm>
            <a:off x="6724135" y="1390965"/>
            <a:ext cx="4762761" cy="830997"/>
          </a:xfrm>
          <a:prstGeom prst="rect">
            <a:avLst/>
          </a:prstGeom>
        </p:spPr>
        <p:txBody>
          <a:bodyPr wrap="square">
            <a:spAutoFit/>
          </a:bodyPr>
          <a:lstStyle/>
          <a:p>
            <a:r>
              <a:rPr lang="fr-FR" sz="2400" dirty="0">
                <a:solidFill>
                  <a:schemeClr val="accent6">
                    <a:lumMod val="75000"/>
                  </a:schemeClr>
                </a:solidFill>
              </a:rPr>
              <a:t>3. Update the </a:t>
            </a:r>
            <a:r>
              <a:rPr lang="fr-FR" sz="2400" dirty="0" err="1">
                <a:solidFill>
                  <a:schemeClr val="accent6">
                    <a:lumMod val="75000"/>
                  </a:schemeClr>
                </a:solidFill>
              </a:rPr>
              <a:t>name</a:t>
            </a:r>
            <a:r>
              <a:rPr lang="fr-FR" sz="2400" dirty="0">
                <a:solidFill>
                  <a:schemeClr val="accent6">
                    <a:lumMod val="75000"/>
                  </a:schemeClr>
                </a:solidFill>
              </a:rPr>
              <a:t> of folder in </a:t>
            </a:r>
            <a:r>
              <a:rPr lang="fr-FR" sz="2400" dirty="0" err="1">
                <a:solidFill>
                  <a:schemeClr val="accent6">
                    <a:lumMod val="75000"/>
                  </a:schemeClr>
                </a:solidFill>
              </a:rPr>
              <a:t>which</a:t>
            </a:r>
            <a:r>
              <a:rPr lang="fr-FR" sz="2400" dirty="0">
                <a:solidFill>
                  <a:schemeClr val="accent6">
                    <a:lumMod val="75000"/>
                  </a:schemeClr>
                </a:solidFill>
              </a:rPr>
              <a:t> the new outputs </a:t>
            </a:r>
            <a:r>
              <a:rPr lang="fr-FR" sz="2400" dirty="0" err="1">
                <a:solidFill>
                  <a:schemeClr val="accent6">
                    <a:lumMod val="75000"/>
                  </a:schemeClr>
                </a:solidFill>
              </a:rPr>
              <a:t>will</a:t>
            </a:r>
            <a:r>
              <a:rPr lang="fr-FR" sz="2400" dirty="0">
                <a:solidFill>
                  <a:schemeClr val="accent6">
                    <a:lumMod val="75000"/>
                  </a:schemeClr>
                </a:solidFill>
              </a:rPr>
              <a:t> </a:t>
            </a:r>
            <a:r>
              <a:rPr lang="fr-FR" sz="2400" dirty="0" err="1">
                <a:solidFill>
                  <a:schemeClr val="accent6">
                    <a:lumMod val="75000"/>
                  </a:schemeClr>
                </a:solidFill>
              </a:rPr>
              <a:t>be</a:t>
            </a:r>
            <a:r>
              <a:rPr lang="fr-FR" sz="2400" dirty="0">
                <a:solidFill>
                  <a:schemeClr val="accent6">
                    <a:lumMod val="75000"/>
                  </a:schemeClr>
                </a:solidFill>
              </a:rPr>
              <a:t> </a:t>
            </a:r>
            <a:r>
              <a:rPr lang="fr-FR" sz="2400" dirty="0" err="1">
                <a:solidFill>
                  <a:schemeClr val="accent6">
                    <a:lumMod val="75000"/>
                  </a:schemeClr>
                </a:solidFill>
              </a:rPr>
              <a:t>stored</a:t>
            </a:r>
            <a:endParaRPr lang="fr-BE" sz="2400" dirty="0">
              <a:solidFill>
                <a:schemeClr val="accent6">
                  <a:lumMod val="75000"/>
                </a:schemeClr>
              </a:solidFill>
            </a:endParaRPr>
          </a:p>
        </p:txBody>
      </p:sp>
      <p:sp>
        <p:nvSpPr>
          <p:cNvPr id="18" name="Rectangle 17">
            <a:extLst>
              <a:ext uri="{FF2B5EF4-FFF2-40B4-BE49-F238E27FC236}">
                <a16:creationId xmlns:a16="http://schemas.microsoft.com/office/drawing/2014/main" id="{B3FFD5E2-D9BC-4C08-A0AD-B646C4E1B2F8}"/>
              </a:ext>
            </a:extLst>
          </p:cNvPr>
          <p:cNvSpPr/>
          <p:nvPr/>
        </p:nvSpPr>
        <p:spPr>
          <a:xfrm>
            <a:off x="6403549" y="4110968"/>
            <a:ext cx="5969426" cy="830997"/>
          </a:xfrm>
          <a:prstGeom prst="rect">
            <a:avLst/>
          </a:prstGeom>
        </p:spPr>
        <p:txBody>
          <a:bodyPr wrap="square">
            <a:spAutoFit/>
          </a:bodyPr>
          <a:lstStyle/>
          <a:p>
            <a:r>
              <a:rPr lang="fr-FR" sz="2400" dirty="0">
                <a:solidFill>
                  <a:schemeClr val="accent6">
                    <a:lumMod val="75000"/>
                  </a:schemeClr>
                </a:solidFill>
              </a:rPr>
              <a:t>4. In </a:t>
            </a:r>
            <a:r>
              <a:rPr lang="fr-FR" sz="2400" dirty="0" err="1">
                <a:solidFill>
                  <a:schemeClr val="accent6">
                    <a:lumMod val="75000"/>
                  </a:schemeClr>
                </a:solidFill>
              </a:rPr>
              <a:t>Run_MECHA.ipynb</a:t>
            </a:r>
            <a:r>
              <a:rPr lang="fr-FR" sz="2400" dirty="0">
                <a:solidFill>
                  <a:schemeClr val="accent6">
                    <a:lumMod val="75000"/>
                  </a:schemeClr>
                </a:solidFill>
              </a:rPr>
              <a:t>, run the </a:t>
            </a:r>
            <a:r>
              <a:rPr lang="fr-FR" sz="2400" dirty="0" err="1">
                <a:solidFill>
                  <a:schemeClr val="accent6">
                    <a:lumMod val="75000"/>
                  </a:schemeClr>
                </a:solidFill>
              </a:rPr>
              <a:t>cell</a:t>
            </a:r>
            <a:r>
              <a:rPr lang="fr-FR" sz="2400" dirty="0">
                <a:solidFill>
                  <a:schemeClr val="accent6">
                    <a:lumMod val="75000"/>
                  </a:schemeClr>
                </a:solidFill>
              </a:rPr>
              <a:t> « </a:t>
            </a:r>
            <a:r>
              <a:rPr lang="en-US" sz="2400" dirty="0">
                <a:solidFill>
                  <a:schemeClr val="accent6">
                    <a:lumMod val="75000"/>
                  </a:schemeClr>
                </a:solidFill>
              </a:rPr>
              <a:t>from </a:t>
            </a:r>
            <a:r>
              <a:rPr lang="en-US" sz="2400" dirty="0" err="1">
                <a:solidFill>
                  <a:schemeClr val="accent6">
                    <a:lumMod val="75000"/>
                  </a:schemeClr>
                </a:solidFill>
              </a:rPr>
              <a:t>mecha_function</a:t>
            </a:r>
            <a:r>
              <a:rPr lang="en-US" sz="2400" dirty="0">
                <a:solidFill>
                  <a:schemeClr val="accent6">
                    <a:lumMod val="75000"/>
                  </a:schemeClr>
                </a:solidFill>
              </a:rPr>
              <a:t> …</a:t>
            </a:r>
            <a:r>
              <a:rPr lang="fr-FR" sz="2400" dirty="0">
                <a:solidFill>
                  <a:schemeClr val="accent6">
                    <a:lumMod val="75000"/>
                  </a:schemeClr>
                </a:solidFill>
              </a:rPr>
              <a:t> » and check new </a:t>
            </a:r>
            <a:r>
              <a:rPr lang="fr-FR" sz="2400" dirty="0" err="1">
                <a:solidFill>
                  <a:schemeClr val="accent6">
                    <a:lumMod val="75000"/>
                  </a:schemeClr>
                </a:solidFill>
              </a:rPr>
              <a:t>kr</a:t>
            </a:r>
            <a:r>
              <a:rPr lang="fr-FR" sz="2400" dirty="0">
                <a:solidFill>
                  <a:schemeClr val="accent6">
                    <a:lumMod val="75000"/>
                  </a:schemeClr>
                </a:solidFill>
              </a:rPr>
              <a:t> values</a:t>
            </a:r>
            <a:endParaRPr lang="fr-BE" sz="2400" dirty="0">
              <a:solidFill>
                <a:schemeClr val="accent6">
                  <a:lumMod val="75000"/>
                </a:schemeClr>
              </a:solidFill>
            </a:endParaRPr>
          </a:p>
        </p:txBody>
      </p:sp>
      <p:sp>
        <p:nvSpPr>
          <p:cNvPr id="20" name="ZoneTexte 19">
            <a:extLst>
              <a:ext uri="{FF2B5EF4-FFF2-40B4-BE49-F238E27FC236}">
                <a16:creationId xmlns:a16="http://schemas.microsoft.com/office/drawing/2014/main" id="{BEBF1FB1-72CC-4F4C-9057-57E632DBF287}"/>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367813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428914"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28</a:t>
            </a:fld>
            <a:endParaRPr lang="de-DE" sz="1600" b="1" dirty="0">
              <a:solidFill>
                <a:srgbClr val="002060"/>
              </a:solidFill>
            </a:endParaRPr>
          </a:p>
        </p:txBody>
      </p:sp>
      <p:sp>
        <p:nvSpPr>
          <p:cNvPr id="7" name="Rectangle 6">
            <a:extLst>
              <a:ext uri="{FF2B5EF4-FFF2-40B4-BE49-F238E27FC236}">
                <a16:creationId xmlns:a16="http://schemas.microsoft.com/office/drawing/2014/main" id="{F062D71C-68D5-49CE-88A9-048B8CE532C5}"/>
              </a:ext>
            </a:extLst>
          </p:cNvPr>
          <p:cNvSpPr/>
          <p:nvPr/>
        </p:nvSpPr>
        <p:spPr>
          <a:xfrm>
            <a:off x="3435659" y="1518082"/>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07C81DB3-15CB-45DF-90A9-8DF7BAB9954B}"/>
              </a:ext>
            </a:extLst>
          </p:cNvPr>
          <p:cNvSpPr/>
          <p:nvPr/>
        </p:nvSpPr>
        <p:spPr>
          <a:xfrm>
            <a:off x="3435658" y="5484259"/>
            <a:ext cx="648069"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76875F81-851B-43C4-8844-5725E3DEB11A}"/>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defTabSz="904875">
              <a:spcBef>
                <a:spcPct val="20000"/>
              </a:spcBef>
              <a:buSzPct val="140000"/>
              <a:defRPr/>
            </a:pPr>
            <a:r>
              <a:rPr lang="fr-FR" sz="3600" dirty="0">
                <a:solidFill>
                  <a:srgbClr val="002060"/>
                </a:solidFill>
              </a:rPr>
              <a:t>Devoir anatomie - architecture</a:t>
            </a:r>
            <a:endParaRPr lang="en-GB" sz="3600" kern="0" dirty="0">
              <a:solidFill>
                <a:srgbClr val="002060"/>
              </a:solidFill>
              <a:latin typeface="Helvetica" pitchFamily="34" charset="0"/>
            </a:endParaRPr>
          </a:p>
        </p:txBody>
      </p:sp>
      <p:sp>
        <p:nvSpPr>
          <p:cNvPr id="2" name="Rectangle 1">
            <a:extLst>
              <a:ext uri="{FF2B5EF4-FFF2-40B4-BE49-F238E27FC236}">
                <a16:creationId xmlns:a16="http://schemas.microsoft.com/office/drawing/2014/main" id="{AFD87CDB-D4B0-4525-92F0-790DB835EFA2}"/>
              </a:ext>
            </a:extLst>
          </p:cNvPr>
          <p:cNvSpPr/>
          <p:nvPr/>
        </p:nvSpPr>
        <p:spPr>
          <a:xfrm>
            <a:off x="850392" y="989902"/>
            <a:ext cx="11365992" cy="4801314"/>
          </a:xfrm>
          <a:prstGeom prst="rect">
            <a:avLst/>
          </a:prstGeom>
        </p:spPr>
        <p:txBody>
          <a:bodyPr wrap="square">
            <a:spAutoFit/>
          </a:bodyPr>
          <a:lstStyle/>
          <a:p>
            <a:r>
              <a:rPr lang="fr-FR" dirty="0">
                <a:solidFill>
                  <a:srgbClr val="002060"/>
                </a:solidFill>
              </a:rPr>
              <a:t>Le but du devoir est de combiner les analyses des modèles anatomiques (GRANAR, MECHA) et architecturaux (MARSHAL).</a:t>
            </a:r>
          </a:p>
          <a:p>
            <a:r>
              <a:rPr lang="fr-FR" dirty="0">
                <a:solidFill>
                  <a:srgbClr val="002060"/>
                </a:solidFill>
              </a:rPr>
              <a:t> </a:t>
            </a:r>
          </a:p>
          <a:p>
            <a:r>
              <a:rPr lang="fr-FR" dirty="0">
                <a:solidFill>
                  <a:srgbClr val="002060"/>
                </a:solidFill>
              </a:rPr>
              <a:t>En particulier, vous devez :</a:t>
            </a:r>
          </a:p>
          <a:p>
            <a:r>
              <a:rPr lang="fr-FR" dirty="0">
                <a:solidFill>
                  <a:srgbClr val="002060"/>
                </a:solidFill>
              </a:rPr>
              <a:t>- générer une anatomie avec GRANAR (</a:t>
            </a:r>
            <a:r>
              <a:rPr lang="fr-FR" dirty="0" err="1">
                <a:solidFill>
                  <a:srgbClr val="002060"/>
                </a:solidFill>
              </a:rPr>
              <a:t>Shiny</a:t>
            </a:r>
            <a:r>
              <a:rPr lang="fr-FR" dirty="0">
                <a:solidFill>
                  <a:srgbClr val="002060"/>
                </a:solidFill>
              </a:rPr>
              <a:t> app)</a:t>
            </a:r>
            <a:br>
              <a:rPr lang="fr-FR" dirty="0">
                <a:solidFill>
                  <a:srgbClr val="002060"/>
                </a:solidFill>
              </a:rPr>
            </a:br>
            <a:r>
              <a:rPr lang="fr-FR" dirty="0">
                <a:solidFill>
                  <a:srgbClr val="002060"/>
                </a:solidFill>
              </a:rPr>
              <a:t>- utiliser cette anatomie pour estimer des </a:t>
            </a:r>
            <a:r>
              <a:rPr lang="fr-FR" dirty="0" err="1">
                <a:solidFill>
                  <a:srgbClr val="002060"/>
                </a:solidFill>
              </a:rPr>
              <a:t>parameters</a:t>
            </a:r>
            <a:r>
              <a:rPr lang="fr-FR" dirty="0">
                <a:solidFill>
                  <a:srgbClr val="002060"/>
                </a:solidFill>
              </a:rPr>
              <a:t> hydrauliques locaux avec MECHA (via Binder)</a:t>
            </a:r>
            <a:br>
              <a:rPr lang="fr-FR" dirty="0">
                <a:solidFill>
                  <a:srgbClr val="002060"/>
                </a:solidFill>
              </a:rPr>
            </a:br>
            <a:r>
              <a:rPr lang="fr-FR" dirty="0">
                <a:solidFill>
                  <a:srgbClr val="002060"/>
                </a:solidFill>
              </a:rPr>
              <a:t>- utiliser ces valeurs de conductivité dans un système racinaire complet à l'aide de MARSHAL</a:t>
            </a:r>
          </a:p>
          <a:p>
            <a:r>
              <a:rPr lang="fr-FR" dirty="0">
                <a:solidFill>
                  <a:srgbClr val="002060"/>
                </a:solidFill>
              </a:rPr>
              <a:t> </a:t>
            </a:r>
          </a:p>
          <a:p>
            <a:r>
              <a:rPr lang="fr-FR" dirty="0">
                <a:solidFill>
                  <a:srgbClr val="002060"/>
                </a:solidFill>
              </a:rPr>
              <a:t>Encore plus précisément, vous devez répondre aux questions suivantes (analyse de sensibilité)</a:t>
            </a:r>
          </a:p>
          <a:p>
            <a:r>
              <a:rPr lang="fr-FR" dirty="0">
                <a:solidFill>
                  <a:srgbClr val="002060"/>
                </a:solidFill>
              </a:rPr>
              <a:t>- quel est l'effet de l'anatomie sur Kr</a:t>
            </a:r>
            <a:br>
              <a:rPr lang="fr-FR" dirty="0">
                <a:solidFill>
                  <a:srgbClr val="002060"/>
                </a:solidFill>
              </a:rPr>
            </a:br>
            <a:r>
              <a:rPr lang="fr-FR" dirty="0">
                <a:solidFill>
                  <a:srgbClr val="002060"/>
                </a:solidFill>
              </a:rPr>
              <a:t>- quel est l'effet de l'anatomie des racinaires primaires sur </a:t>
            </a:r>
            <a:r>
              <a:rPr lang="fr-FR" dirty="0" err="1">
                <a:solidFill>
                  <a:srgbClr val="002060"/>
                </a:solidFill>
              </a:rPr>
              <a:t>Krs</a:t>
            </a:r>
            <a:br>
              <a:rPr lang="fr-FR" dirty="0">
                <a:solidFill>
                  <a:srgbClr val="002060"/>
                </a:solidFill>
              </a:rPr>
            </a:br>
            <a:r>
              <a:rPr lang="fr-FR" dirty="0">
                <a:solidFill>
                  <a:srgbClr val="002060"/>
                </a:solidFill>
              </a:rPr>
              <a:t>- quel est l'effet de l'anatomie des racinaires latérales sur </a:t>
            </a:r>
            <a:r>
              <a:rPr lang="fr-FR" dirty="0" err="1">
                <a:solidFill>
                  <a:srgbClr val="002060"/>
                </a:solidFill>
              </a:rPr>
              <a:t>Krs</a:t>
            </a:r>
            <a:endParaRPr lang="fr-FR" dirty="0">
              <a:solidFill>
                <a:srgbClr val="002060"/>
              </a:solidFill>
            </a:endParaRPr>
          </a:p>
          <a:p>
            <a:r>
              <a:rPr lang="fr-FR" dirty="0">
                <a:solidFill>
                  <a:srgbClr val="002060"/>
                </a:solidFill>
              </a:rPr>
              <a:t> </a:t>
            </a:r>
          </a:p>
          <a:p>
            <a:r>
              <a:rPr lang="fr-FR" dirty="0">
                <a:solidFill>
                  <a:srgbClr val="002060"/>
                </a:solidFill>
              </a:rPr>
              <a:t>Vous devez choisir un des deux types architecturaux fournis par défaut dans la </a:t>
            </a:r>
            <a:r>
              <a:rPr lang="fr-FR" dirty="0" err="1">
                <a:solidFill>
                  <a:srgbClr val="002060"/>
                </a:solidFill>
              </a:rPr>
              <a:t>Shiny</a:t>
            </a:r>
            <a:r>
              <a:rPr lang="fr-FR" dirty="0">
                <a:solidFill>
                  <a:srgbClr val="002060"/>
                </a:solidFill>
              </a:rPr>
              <a:t> app de MARSHAL </a:t>
            </a:r>
            <a:r>
              <a:rPr lang="fr-FR" b="1" dirty="0">
                <a:solidFill>
                  <a:srgbClr val="002060"/>
                </a:solidFill>
              </a:rPr>
              <a:t>(</a:t>
            </a:r>
            <a:r>
              <a:rPr lang="fr-FR" b="1" dirty="0" err="1">
                <a:solidFill>
                  <a:srgbClr val="002060"/>
                </a:solidFill>
              </a:rPr>
              <a:t>simplified</a:t>
            </a:r>
            <a:r>
              <a:rPr lang="fr-FR" b="1" dirty="0">
                <a:solidFill>
                  <a:srgbClr val="002060"/>
                </a:solidFill>
              </a:rPr>
              <a:t> or not)</a:t>
            </a:r>
          </a:p>
          <a:p>
            <a:r>
              <a:rPr lang="fr-FR" dirty="0">
                <a:solidFill>
                  <a:srgbClr val="002060"/>
                </a:solidFill>
              </a:rPr>
              <a:t>Les anatomies </a:t>
            </a:r>
            <a:r>
              <a:rPr lang="fr-FR" b="1" dirty="0">
                <a:solidFill>
                  <a:srgbClr val="002060"/>
                </a:solidFill>
              </a:rPr>
              <a:t>de base </a:t>
            </a:r>
            <a:r>
              <a:rPr lang="fr-FR" dirty="0">
                <a:solidFill>
                  <a:srgbClr val="002060"/>
                </a:solidFill>
              </a:rPr>
              <a:t>des racines principales et latérales doivent ressembler aux images ci-dessus.</a:t>
            </a:r>
          </a:p>
          <a:p>
            <a:r>
              <a:rPr lang="fr-FR" dirty="0">
                <a:solidFill>
                  <a:srgbClr val="002060"/>
                </a:solidFill>
              </a:rPr>
              <a:t>Pour l’analyse de sensibilité, modifiez UN SEUL paramètre anatomique au choix (de +50% à -50%).</a:t>
            </a:r>
          </a:p>
          <a:p>
            <a:r>
              <a:rPr lang="fr-FR" dirty="0">
                <a:solidFill>
                  <a:srgbClr val="002060"/>
                </a:solidFill>
              </a:rPr>
              <a:t>Le répertoire contient un RMD permettant de faire tourner Marshal et un permettant de faire tourner GRANAR.</a:t>
            </a:r>
          </a:p>
          <a:p>
            <a:r>
              <a:rPr lang="fr-FR" dirty="0">
                <a:solidFill>
                  <a:srgbClr val="002060"/>
                </a:solidFill>
              </a:rPr>
              <a:t>Vous devez nous fournir un graphique qui permette de répondre à chacune des questions</a:t>
            </a:r>
          </a:p>
        </p:txBody>
      </p:sp>
      <p:sp>
        <p:nvSpPr>
          <p:cNvPr id="11" name="ZoneTexte 10">
            <a:extLst>
              <a:ext uri="{FF2B5EF4-FFF2-40B4-BE49-F238E27FC236}">
                <a16:creationId xmlns:a16="http://schemas.microsoft.com/office/drawing/2014/main" id="{CC8A81ED-ACE5-4B6D-84BD-B38D69C7F75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8" name="Rectangle 7">
            <a:extLst>
              <a:ext uri="{FF2B5EF4-FFF2-40B4-BE49-F238E27FC236}">
                <a16:creationId xmlns:a16="http://schemas.microsoft.com/office/drawing/2014/main" id="{AF99E454-5082-4209-A07F-BED1E2B5DF4D}"/>
              </a:ext>
            </a:extLst>
          </p:cNvPr>
          <p:cNvSpPr/>
          <p:nvPr/>
        </p:nvSpPr>
        <p:spPr>
          <a:xfrm>
            <a:off x="7361120" y="307528"/>
            <a:ext cx="4620367" cy="369332"/>
          </a:xfrm>
          <a:prstGeom prst="rect">
            <a:avLst/>
          </a:prstGeom>
        </p:spPr>
        <p:txBody>
          <a:bodyPr wrap="none">
            <a:spAutoFit/>
          </a:bodyPr>
          <a:lstStyle/>
          <a:p>
            <a:r>
              <a:rPr lang="fr-BE" dirty="0">
                <a:solidFill>
                  <a:srgbClr val="0070C0"/>
                </a:solidFill>
                <a:hlinkClick r:id="rId2"/>
              </a:rPr>
              <a:t>https://github.com/LBRAI2219-2023/ressources</a:t>
            </a:r>
            <a:endParaRPr lang="fr-BE" dirty="0">
              <a:solidFill>
                <a:srgbClr val="0070C0"/>
              </a:solidFill>
            </a:endParaRPr>
          </a:p>
        </p:txBody>
      </p:sp>
      <p:sp>
        <p:nvSpPr>
          <p:cNvPr id="12" name="Flèche : gauche 11">
            <a:extLst>
              <a:ext uri="{FF2B5EF4-FFF2-40B4-BE49-F238E27FC236}">
                <a16:creationId xmlns:a16="http://schemas.microsoft.com/office/drawing/2014/main" id="{B01E0A1F-C2F9-4F94-91EB-F6C25A622EDF}"/>
              </a:ext>
            </a:extLst>
          </p:cNvPr>
          <p:cNvSpPr/>
          <p:nvPr/>
        </p:nvSpPr>
        <p:spPr>
          <a:xfrm rot="10800000">
            <a:off x="7464550" y="727356"/>
            <a:ext cx="344425" cy="190393"/>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FC3E2E32-4E96-4626-A1E5-284352C8F08A}"/>
              </a:ext>
            </a:extLst>
          </p:cNvPr>
          <p:cNvSpPr/>
          <p:nvPr/>
        </p:nvSpPr>
        <p:spPr>
          <a:xfrm>
            <a:off x="7863840" y="618478"/>
            <a:ext cx="2058256" cy="400110"/>
          </a:xfrm>
          <a:prstGeom prst="rect">
            <a:avLst/>
          </a:prstGeom>
        </p:spPr>
        <p:txBody>
          <a:bodyPr wrap="none">
            <a:spAutoFit/>
          </a:bodyPr>
          <a:lstStyle/>
          <a:p>
            <a:r>
              <a:rPr lang="fr-FR" sz="2000" dirty="0">
                <a:solidFill>
                  <a:schemeClr val="accent6">
                    <a:lumMod val="75000"/>
                  </a:schemeClr>
                </a:solidFill>
              </a:rPr>
              <a:t>Exercice individuel</a:t>
            </a:r>
          </a:p>
        </p:txBody>
      </p:sp>
    </p:spTree>
    <p:extLst>
      <p:ext uri="{BB962C8B-B14F-4D97-AF65-F5344CB8AC3E}">
        <p14:creationId xmlns:p14="http://schemas.microsoft.com/office/powerpoint/2010/main" val="191950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29</a:t>
            </a:fld>
            <a:endParaRPr lang="de-DE" sz="1600" b="1" dirty="0">
              <a:solidFill>
                <a:srgbClr val="002060"/>
              </a:solidFill>
            </a:endParaRPr>
          </a:p>
        </p:txBody>
      </p:sp>
      <p:sp>
        <p:nvSpPr>
          <p:cNvPr id="3" name="Rectangle 2">
            <a:extLst>
              <a:ext uri="{FF2B5EF4-FFF2-40B4-BE49-F238E27FC236}">
                <a16:creationId xmlns:a16="http://schemas.microsoft.com/office/drawing/2014/main" id="{9667401F-03DB-4095-9921-72C37F46B14E}"/>
              </a:ext>
            </a:extLst>
          </p:cNvPr>
          <p:cNvSpPr/>
          <p:nvPr/>
        </p:nvSpPr>
        <p:spPr>
          <a:xfrm>
            <a:off x="6171817" y="751724"/>
            <a:ext cx="5902642" cy="400110"/>
          </a:xfrm>
          <a:prstGeom prst="rect">
            <a:avLst/>
          </a:prstGeom>
        </p:spPr>
        <p:txBody>
          <a:bodyPr wrap="none">
            <a:spAutoFit/>
          </a:bodyPr>
          <a:lstStyle/>
          <a:p>
            <a:r>
              <a:rPr lang="fr-BE" sz="2000" dirty="0">
                <a:solidFill>
                  <a:schemeClr val="accent6">
                    <a:lumMod val="75000"/>
                  </a:schemeClr>
                </a:solidFill>
              </a:rPr>
              <a:t>https://github.com/water-fluxes/day-2-organ-GRANAR</a:t>
            </a:r>
          </a:p>
        </p:txBody>
      </p:sp>
      <p:sp>
        <p:nvSpPr>
          <p:cNvPr id="8" name="ZoneTexte 7">
            <a:extLst>
              <a:ext uri="{FF2B5EF4-FFF2-40B4-BE49-F238E27FC236}">
                <a16:creationId xmlns:a16="http://schemas.microsoft.com/office/drawing/2014/main" id="{786718CA-823E-49A2-8927-5E69E983873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A746B91C-FE00-4CEB-81EC-C339F8C8EF7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10" name="Image 9">
            <a:extLst>
              <a:ext uri="{FF2B5EF4-FFF2-40B4-BE49-F238E27FC236}">
                <a16:creationId xmlns:a16="http://schemas.microsoft.com/office/drawing/2014/main" id="{F069CA12-C363-4190-9E63-913DE05A1AE9}"/>
              </a:ext>
            </a:extLst>
          </p:cNvPr>
          <p:cNvPicPr>
            <a:picLocks noChangeAspect="1"/>
          </p:cNvPicPr>
          <p:nvPr/>
        </p:nvPicPr>
        <p:blipFill rotWithShape="1">
          <a:blip r:embed="rId2"/>
          <a:srcRect l="47850" t="13066" r="1525" b="10962"/>
          <a:stretch/>
        </p:blipFill>
        <p:spPr>
          <a:xfrm>
            <a:off x="2679192" y="1274331"/>
            <a:ext cx="5902642" cy="4982621"/>
          </a:xfrm>
          <a:prstGeom prst="rect">
            <a:avLst/>
          </a:prstGeom>
        </p:spPr>
      </p:pic>
      <p:sp>
        <p:nvSpPr>
          <p:cNvPr id="11" name="Flèche : gauche 10">
            <a:extLst>
              <a:ext uri="{FF2B5EF4-FFF2-40B4-BE49-F238E27FC236}">
                <a16:creationId xmlns:a16="http://schemas.microsoft.com/office/drawing/2014/main" id="{AA295C67-95FA-49DB-9F6E-672A206E5B98}"/>
              </a:ext>
            </a:extLst>
          </p:cNvPr>
          <p:cNvSpPr/>
          <p:nvPr/>
        </p:nvSpPr>
        <p:spPr>
          <a:xfrm>
            <a:off x="4966208" y="5992677"/>
            <a:ext cx="2596444" cy="239889"/>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273A43D8-A150-44E4-9CDA-673E5044C5ED}"/>
              </a:ext>
            </a:extLst>
          </p:cNvPr>
          <p:cNvSpPr/>
          <p:nvPr/>
        </p:nvSpPr>
        <p:spPr>
          <a:xfrm>
            <a:off x="7613389" y="5858810"/>
            <a:ext cx="3139001" cy="830997"/>
          </a:xfrm>
          <a:prstGeom prst="rect">
            <a:avLst/>
          </a:prstGeom>
        </p:spPr>
        <p:txBody>
          <a:bodyPr wrap="none">
            <a:spAutoFit/>
          </a:bodyPr>
          <a:lstStyle/>
          <a:p>
            <a:r>
              <a:rPr lang="fr-FR" sz="2400" dirty="0">
                <a:solidFill>
                  <a:schemeClr val="accent6">
                    <a:lumMod val="75000"/>
                  </a:schemeClr>
                </a:solidFill>
              </a:rPr>
              <a:t>Run GRANAR via Binder</a:t>
            </a:r>
            <a:endParaRPr lang="en-BE" sz="2400" dirty="0">
              <a:solidFill>
                <a:schemeClr val="accent6">
                  <a:lumMod val="75000"/>
                </a:schemeClr>
              </a:solidFill>
            </a:endParaRPr>
          </a:p>
          <a:p>
            <a:endParaRPr lang="fr-BE" sz="2400" dirty="0">
              <a:solidFill>
                <a:schemeClr val="accent6">
                  <a:lumMod val="75000"/>
                </a:schemeClr>
              </a:solidFill>
            </a:endParaRPr>
          </a:p>
        </p:txBody>
      </p:sp>
    </p:spTree>
    <p:extLst>
      <p:ext uri="{BB962C8B-B14F-4D97-AF65-F5344CB8AC3E}">
        <p14:creationId xmlns:p14="http://schemas.microsoft.com/office/powerpoint/2010/main" val="214669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B9B09-E397-8127-48F3-F23EDD2D215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9E0E6D-64BF-B2A4-2BCA-368CD89DF4D7}"/>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992A34A7-7D04-BE52-9912-0F27658A7E16}"/>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3</a:t>
            </a:fld>
            <a:endParaRPr lang="de-DE" sz="1600" b="1" dirty="0">
              <a:solidFill>
                <a:srgbClr val="002060"/>
              </a:solidFill>
            </a:endParaRPr>
          </a:p>
        </p:txBody>
      </p:sp>
      <p:sp>
        <p:nvSpPr>
          <p:cNvPr id="8" name="ZoneTexte 7">
            <a:extLst>
              <a:ext uri="{FF2B5EF4-FFF2-40B4-BE49-F238E27FC236}">
                <a16:creationId xmlns:a16="http://schemas.microsoft.com/office/drawing/2014/main" id="{BEFA79BB-03FD-BADA-25EB-35F183794EDD}"/>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24AB77BE-879A-FA19-EC8E-69BA564418FE}"/>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&amp; MECHA -</a:t>
            </a:r>
            <a:endParaRPr lang="en-GB" sz="2800" kern="0" dirty="0">
              <a:solidFill>
                <a:srgbClr val="002060"/>
              </a:solidFill>
              <a:latin typeface="Helvetica" pitchFamily="34" charset="0"/>
            </a:endParaRPr>
          </a:p>
        </p:txBody>
      </p:sp>
      <p:pic>
        <p:nvPicPr>
          <p:cNvPr id="5122" name="Picture 2">
            <a:extLst>
              <a:ext uri="{FF2B5EF4-FFF2-40B4-BE49-F238E27FC236}">
                <a16:creationId xmlns:a16="http://schemas.microsoft.com/office/drawing/2014/main" id="{7FCFDB0B-CC1A-AB44-B1EE-F96EDE978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65322"/>
            <a:ext cx="9272588" cy="560481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29FB899E-518A-CE49-70D1-92F2E33382EE}"/>
              </a:ext>
            </a:extLst>
          </p:cNvPr>
          <p:cNvSpPr/>
          <p:nvPr/>
        </p:nvSpPr>
        <p:spPr>
          <a:xfrm>
            <a:off x="2895600" y="5934075"/>
            <a:ext cx="1724025" cy="26670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E"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42993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RUNNING GRANAR</a:t>
            </a:r>
          </a:p>
        </p:txBody>
      </p:sp>
      <p:pic>
        <p:nvPicPr>
          <p:cNvPr id="2" name="Image 1">
            <a:extLst>
              <a:ext uri="{FF2B5EF4-FFF2-40B4-BE49-F238E27FC236}">
                <a16:creationId xmlns:a16="http://schemas.microsoft.com/office/drawing/2014/main" id="{A847E5E7-092A-4459-AFB7-AC5E68669762}"/>
              </a:ext>
            </a:extLst>
          </p:cNvPr>
          <p:cNvPicPr>
            <a:picLocks noChangeAspect="1"/>
          </p:cNvPicPr>
          <p:nvPr/>
        </p:nvPicPr>
        <p:blipFill rotWithShape="1">
          <a:blip r:embed="rId3"/>
          <a:srcRect t="12933" r="4300" b="14267"/>
          <a:stretch/>
        </p:blipFill>
        <p:spPr>
          <a:xfrm>
            <a:off x="1956816" y="1336511"/>
            <a:ext cx="9985248" cy="4272684"/>
          </a:xfrm>
          <a:prstGeom prst="rect">
            <a:avLst/>
          </a:prstGeom>
        </p:spPr>
      </p:pic>
      <p:sp>
        <p:nvSpPr>
          <p:cNvPr id="12" name="Flèche : gauche 11">
            <a:extLst>
              <a:ext uri="{FF2B5EF4-FFF2-40B4-BE49-F238E27FC236}">
                <a16:creationId xmlns:a16="http://schemas.microsoft.com/office/drawing/2014/main" id="{557531F8-46F8-4C19-8B38-CBF6FE3C3421}"/>
              </a:ext>
            </a:extLst>
          </p:cNvPr>
          <p:cNvSpPr/>
          <p:nvPr/>
        </p:nvSpPr>
        <p:spPr>
          <a:xfrm rot="10800000">
            <a:off x="1091183" y="3776471"/>
            <a:ext cx="1161689" cy="22495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4BC94190-1019-412A-8E07-E5C268CC0212}"/>
              </a:ext>
            </a:extLst>
          </p:cNvPr>
          <p:cNvSpPr/>
          <p:nvPr/>
        </p:nvSpPr>
        <p:spPr>
          <a:xfrm>
            <a:off x="292608" y="3068585"/>
            <a:ext cx="1784463" cy="707886"/>
          </a:xfrm>
          <a:prstGeom prst="rect">
            <a:avLst/>
          </a:prstGeom>
        </p:spPr>
        <p:txBody>
          <a:bodyPr wrap="none">
            <a:spAutoFit/>
          </a:bodyPr>
          <a:lstStyle/>
          <a:p>
            <a:r>
              <a:rPr lang="fr-FR" sz="2000" dirty="0">
                <a:solidFill>
                  <a:schemeClr val="accent6">
                    <a:lumMod val="75000"/>
                  </a:schemeClr>
                </a:solidFill>
              </a:rPr>
              <a:t>2. Click on</a:t>
            </a:r>
          </a:p>
          <a:p>
            <a:r>
              <a:rPr lang="fr-FR" sz="2000" dirty="0" err="1">
                <a:solidFill>
                  <a:schemeClr val="accent6">
                    <a:lumMod val="75000"/>
                  </a:schemeClr>
                </a:solidFill>
              </a:rPr>
              <a:t>Run_GRANAR</a:t>
            </a:r>
            <a:r>
              <a:rPr lang="fr-FR" sz="2000" dirty="0">
                <a:solidFill>
                  <a:schemeClr val="accent6">
                    <a:lumMod val="75000"/>
                  </a:schemeClr>
                </a:solidFill>
              </a:rPr>
              <a:t>* </a:t>
            </a:r>
          </a:p>
        </p:txBody>
      </p:sp>
      <p:sp>
        <p:nvSpPr>
          <p:cNvPr id="14" name="Flèche : gauche 13">
            <a:extLst>
              <a:ext uri="{FF2B5EF4-FFF2-40B4-BE49-F238E27FC236}">
                <a16:creationId xmlns:a16="http://schemas.microsoft.com/office/drawing/2014/main" id="{3605203B-D6C4-4EC7-A9A4-0C71BD9C50DC}"/>
              </a:ext>
            </a:extLst>
          </p:cNvPr>
          <p:cNvSpPr/>
          <p:nvPr/>
        </p:nvSpPr>
        <p:spPr>
          <a:xfrm rot="7041548">
            <a:off x="10921084" y="2001015"/>
            <a:ext cx="354119" cy="201981"/>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9E55B879-BF98-41A0-B907-69149B326742}"/>
              </a:ext>
            </a:extLst>
          </p:cNvPr>
          <p:cNvSpPr/>
          <p:nvPr/>
        </p:nvSpPr>
        <p:spPr>
          <a:xfrm>
            <a:off x="9505272" y="1898339"/>
            <a:ext cx="2089720" cy="830997"/>
          </a:xfrm>
          <a:prstGeom prst="rect">
            <a:avLst/>
          </a:prstGeom>
        </p:spPr>
        <p:txBody>
          <a:bodyPr wrap="square">
            <a:spAutoFit/>
          </a:bodyPr>
          <a:lstStyle/>
          <a:p>
            <a:r>
              <a:rPr lang="fr-FR" sz="2400" dirty="0">
                <a:solidFill>
                  <a:schemeClr val="accent6">
                    <a:lumMod val="75000"/>
                  </a:schemeClr>
                </a:solidFill>
              </a:rPr>
              <a:t>1. Change kernel </a:t>
            </a:r>
            <a:r>
              <a:rPr lang="fr-FR" sz="2400" dirty="0" err="1">
                <a:solidFill>
                  <a:schemeClr val="accent6">
                    <a:lumMod val="75000"/>
                  </a:schemeClr>
                </a:solidFill>
              </a:rPr>
              <a:t>into</a:t>
            </a:r>
            <a:r>
              <a:rPr lang="fr-FR" sz="2400" dirty="0">
                <a:solidFill>
                  <a:schemeClr val="accent6">
                    <a:lumMod val="75000"/>
                  </a:schemeClr>
                </a:solidFill>
              </a:rPr>
              <a:t> R</a:t>
            </a:r>
          </a:p>
        </p:txBody>
      </p:sp>
      <p:sp>
        <p:nvSpPr>
          <p:cNvPr id="16" name="Flèche : gauche 15">
            <a:extLst>
              <a:ext uri="{FF2B5EF4-FFF2-40B4-BE49-F238E27FC236}">
                <a16:creationId xmlns:a16="http://schemas.microsoft.com/office/drawing/2014/main" id="{41489201-B065-4E90-B7EE-C9F242A2A61D}"/>
              </a:ext>
            </a:extLst>
          </p:cNvPr>
          <p:cNvSpPr/>
          <p:nvPr/>
        </p:nvSpPr>
        <p:spPr>
          <a:xfrm rot="13123131">
            <a:off x="4032407" y="1293411"/>
            <a:ext cx="1161689" cy="22495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F4C1C793-43EE-49FF-989E-776E8FE0D1E6}"/>
              </a:ext>
            </a:extLst>
          </p:cNvPr>
          <p:cNvSpPr/>
          <p:nvPr/>
        </p:nvSpPr>
        <p:spPr>
          <a:xfrm>
            <a:off x="2436560" y="809330"/>
            <a:ext cx="1811714" cy="461665"/>
          </a:xfrm>
          <a:prstGeom prst="rect">
            <a:avLst/>
          </a:prstGeom>
        </p:spPr>
        <p:txBody>
          <a:bodyPr wrap="none">
            <a:spAutoFit/>
          </a:bodyPr>
          <a:lstStyle/>
          <a:p>
            <a:r>
              <a:rPr lang="fr-FR" sz="2400" dirty="0">
                <a:solidFill>
                  <a:schemeClr val="accent6">
                    <a:lumMod val="75000"/>
                  </a:schemeClr>
                </a:solidFill>
              </a:rPr>
              <a:t>3. Click </a:t>
            </a:r>
            <a:r>
              <a:rPr lang="fr-FR" sz="2400" dirty="0" err="1">
                <a:solidFill>
                  <a:schemeClr val="accent6">
                    <a:lumMod val="75000"/>
                  </a:schemeClr>
                </a:solidFill>
              </a:rPr>
              <a:t>play</a:t>
            </a:r>
            <a:r>
              <a:rPr lang="fr-FR" sz="2400" dirty="0">
                <a:solidFill>
                  <a:schemeClr val="accent6">
                    <a:lumMod val="75000"/>
                  </a:schemeClr>
                </a:solidFill>
              </a:rPr>
              <a:t> </a:t>
            </a:r>
          </a:p>
        </p:txBody>
      </p:sp>
    </p:spTree>
    <p:extLst>
      <p:ext uri="{BB962C8B-B14F-4D97-AF65-F5344CB8AC3E}">
        <p14:creationId xmlns:p14="http://schemas.microsoft.com/office/powerpoint/2010/main" val="176180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COUPLING GRANAR AND MECHA TO ESTIMATE Kr</a:t>
            </a:r>
          </a:p>
        </p:txBody>
      </p:sp>
      <p:pic>
        <p:nvPicPr>
          <p:cNvPr id="4" name="Image 3">
            <a:extLst>
              <a:ext uri="{FF2B5EF4-FFF2-40B4-BE49-F238E27FC236}">
                <a16:creationId xmlns:a16="http://schemas.microsoft.com/office/drawing/2014/main" id="{0BC808B4-16AD-4B17-B33F-F6E2313073E8}"/>
              </a:ext>
            </a:extLst>
          </p:cNvPr>
          <p:cNvPicPr>
            <a:picLocks noChangeAspect="1"/>
          </p:cNvPicPr>
          <p:nvPr/>
        </p:nvPicPr>
        <p:blipFill rotWithShape="1">
          <a:blip r:embed="rId3"/>
          <a:srcRect l="2325" t="16800" r="34150" b="16800"/>
          <a:stretch/>
        </p:blipFill>
        <p:spPr>
          <a:xfrm>
            <a:off x="1699660" y="969264"/>
            <a:ext cx="8774791" cy="5159204"/>
          </a:xfrm>
          <a:prstGeom prst="rect">
            <a:avLst/>
          </a:prstGeom>
        </p:spPr>
      </p:pic>
      <p:sp>
        <p:nvSpPr>
          <p:cNvPr id="13" name="Flèche : gauche 12">
            <a:extLst>
              <a:ext uri="{FF2B5EF4-FFF2-40B4-BE49-F238E27FC236}">
                <a16:creationId xmlns:a16="http://schemas.microsoft.com/office/drawing/2014/main" id="{4523447E-8B39-470A-8F6D-B4D2FCECA80E}"/>
              </a:ext>
            </a:extLst>
          </p:cNvPr>
          <p:cNvSpPr/>
          <p:nvPr/>
        </p:nvSpPr>
        <p:spPr>
          <a:xfrm rot="7041548">
            <a:off x="1438756" y="2430783"/>
            <a:ext cx="354119" cy="201981"/>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C2E64349-0936-49B5-90B7-47799B113D4B}"/>
              </a:ext>
            </a:extLst>
          </p:cNvPr>
          <p:cNvSpPr/>
          <p:nvPr/>
        </p:nvSpPr>
        <p:spPr>
          <a:xfrm>
            <a:off x="150960" y="2622316"/>
            <a:ext cx="1888152" cy="1200329"/>
          </a:xfrm>
          <a:prstGeom prst="rect">
            <a:avLst/>
          </a:prstGeom>
        </p:spPr>
        <p:txBody>
          <a:bodyPr wrap="square">
            <a:spAutoFit/>
          </a:bodyPr>
          <a:lstStyle/>
          <a:p>
            <a:r>
              <a:rPr lang="fr-FR" sz="2400" dirty="0">
                <a:solidFill>
                  <a:schemeClr val="accent6">
                    <a:lumMod val="75000"/>
                  </a:schemeClr>
                </a:solidFill>
              </a:rPr>
              <a:t>1. New root </a:t>
            </a:r>
            <a:r>
              <a:rPr lang="fr-FR" sz="2400" dirty="0" err="1">
                <a:solidFill>
                  <a:schemeClr val="accent6">
                    <a:lumMod val="75000"/>
                  </a:schemeClr>
                </a:solidFill>
              </a:rPr>
              <a:t>anatomy</a:t>
            </a:r>
            <a:r>
              <a:rPr lang="fr-FR" sz="2400" dirty="0">
                <a:solidFill>
                  <a:schemeClr val="accent6">
                    <a:lumMod val="75000"/>
                  </a:schemeClr>
                </a:solidFill>
              </a:rPr>
              <a:t> in output folder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68E1B81-FBB1-4507-9F71-DFF386376BE0}"/>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 name="Connecteur droit avec flèche 4">
            <a:extLst>
              <a:ext uri="{FF2B5EF4-FFF2-40B4-BE49-F238E27FC236}">
                <a16:creationId xmlns:a16="http://schemas.microsoft.com/office/drawing/2014/main" id="{5E63B579-547F-4C57-B3B3-30D174F8B011}"/>
              </a:ext>
            </a:extLst>
          </p:cNvPr>
          <p:cNvCxnSpPr>
            <a:cxnSpLocks/>
          </p:cNvCxnSpPr>
          <p:nvPr/>
        </p:nvCxnSpPr>
        <p:spPr>
          <a:xfrm flipV="1">
            <a:off x="2166153" y="17756"/>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8567D80-65F9-4379-B0ED-B61CECEA51F4}"/>
              </a:ext>
            </a:extLst>
          </p:cNvPr>
          <p:cNvCxnSpPr>
            <a:cxnSpLocks/>
          </p:cNvCxnSpPr>
          <p:nvPr/>
        </p:nvCxnSpPr>
        <p:spPr>
          <a:xfrm>
            <a:off x="2166153" y="3444536"/>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9244A9A0-7F8A-4FCA-A4AE-EEF5AC5FF805}"/>
              </a:ext>
            </a:extLst>
          </p:cNvPr>
          <p:cNvSpPr txBox="1"/>
          <p:nvPr/>
        </p:nvSpPr>
        <p:spPr>
          <a:xfrm>
            <a:off x="3400149" y="3579468"/>
            <a:ext cx="976544" cy="369332"/>
          </a:xfrm>
          <a:prstGeom prst="rect">
            <a:avLst/>
          </a:prstGeom>
          <a:noFill/>
        </p:spPr>
        <p:txBody>
          <a:bodyPr wrap="square" rtlCol="0">
            <a:spAutoFit/>
          </a:bodyPr>
          <a:lstStyle/>
          <a:p>
            <a:r>
              <a:rPr lang="fr-FR" dirty="0">
                <a:solidFill>
                  <a:schemeClr val="bg1"/>
                </a:solidFill>
              </a:rPr>
              <a:t>Age  (d)</a:t>
            </a:r>
            <a:endParaRPr lang="fr-BE" dirty="0">
              <a:solidFill>
                <a:schemeClr val="bg1"/>
              </a:solidFill>
            </a:endParaRPr>
          </a:p>
        </p:txBody>
      </p:sp>
      <p:sp>
        <p:nvSpPr>
          <p:cNvPr id="11" name="ZoneTexte 10">
            <a:extLst>
              <a:ext uri="{FF2B5EF4-FFF2-40B4-BE49-F238E27FC236}">
                <a16:creationId xmlns:a16="http://schemas.microsoft.com/office/drawing/2014/main" id="{78072446-BC50-43AF-8364-1A62CF4A4786}"/>
              </a:ext>
            </a:extLst>
          </p:cNvPr>
          <p:cNvSpPr txBox="1"/>
          <p:nvPr/>
        </p:nvSpPr>
        <p:spPr>
          <a:xfrm>
            <a:off x="479414" y="1915758"/>
            <a:ext cx="1713374" cy="646331"/>
          </a:xfrm>
          <a:prstGeom prst="rect">
            <a:avLst/>
          </a:prstGeom>
          <a:noFill/>
        </p:spPr>
        <p:txBody>
          <a:bodyPr wrap="square" rtlCol="0">
            <a:spAutoFit/>
          </a:bodyPr>
          <a:lstStyle/>
          <a:p>
            <a:r>
              <a:rPr lang="fr-FR" dirty="0">
                <a:solidFill>
                  <a:schemeClr val="bg1"/>
                </a:solidFill>
              </a:rPr>
              <a:t>Kr </a:t>
            </a:r>
            <a:r>
              <a:rPr lang="fr-FR" b="1" dirty="0">
                <a:solidFill>
                  <a:schemeClr val="bg1"/>
                </a:solidFill>
              </a:rPr>
              <a:t>principal</a:t>
            </a:r>
            <a:r>
              <a:rPr lang="fr-FR" dirty="0">
                <a:solidFill>
                  <a:schemeClr val="bg1"/>
                </a:solidFill>
              </a:rPr>
              <a:t> root (cm/hPa/d)</a:t>
            </a:r>
            <a:endParaRPr lang="fr-BE" dirty="0">
              <a:solidFill>
                <a:schemeClr val="bg1"/>
              </a:solidFill>
            </a:endParaRPr>
          </a:p>
        </p:txBody>
      </p:sp>
      <p:cxnSp>
        <p:nvCxnSpPr>
          <p:cNvPr id="13" name="Connecteur droit 12">
            <a:extLst>
              <a:ext uri="{FF2B5EF4-FFF2-40B4-BE49-F238E27FC236}">
                <a16:creationId xmlns:a16="http://schemas.microsoft.com/office/drawing/2014/main" id="{F8A41A77-E77C-491A-B5DC-7E74A45CBC77}"/>
              </a:ext>
            </a:extLst>
          </p:cNvPr>
          <p:cNvCxnSpPr/>
          <p:nvPr/>
        </p:nvCxnSpPr>
        <p:spPr>
          <a:xfrm>
            <a:off x="2281564" y="943253"/>
            <a:ext cx="90552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13596A42-73CA-46C1-A289-09ED1B02BE19}"/>
              </a:ext>
            </a:extLst>
          </p:cNvPr>
          <p:cNvCxnSpPr>
            <a:cxnSpLocks/>
          </p:cNvCxnSpPr>
          <p:nvPr/>
        </p:nvCxnSpPr>
        <p:spPr>
          <a:xfrm>
            <a:off x="3888421" y="2835676"/>
            <a:ext cx="19087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04D32C2-8106-43BC-AB9D-3D76D969BAB1}"/>
              </a:ext>
            </a:extLst>
          </p:cNvPr>
          <p:cNvSpPr txBox="1"/>
          <p:nvPr/>
        </p:nvSpPr>
        <p:spPr>
          <a:xfrm>
            <a:off x="2219419" y="3139113"/>
            <a:ext cx="1100817" cy="369332"/>
          </a:xfrm>
          <a:prstGeom prst="rect">
            <a:avLst/>
          </a:prstGeom>
          <a:noFill/>
        </p:spPr>
        <p:txBody>
          <a:bodyPr wrap="square" rtlCol="0">
            <a:spAutoFit/>
          </a:bodyPr>
          <a:lstStyle/>
          <a:p>
            <a:r>
              <a:rPr lang="fr-FR" dirty="0">
                <a:solidFill>
                  <a:schemeClr val="bg1"/>
                </a:solidFill>
              </a:rPr>
              <a:t>0          9</a:t>
            </a:r>
            <a:endParaRPr lang="fr-BE" dirty="0">
              <a:solidFill>
                <a:schemeClr val="bg1"/>
              </a:solidFill>
            </a:endParaRPr>
          </a:p>
        </p:txBody>
      </p:sp>
      <p:sp>
        <p:nvSpPr>
          <p:cNvPr id="17" name="ZoneTexte 16">
            <a:extLst>
              <a:ext uri="{FF2B5EF4-FFF2-40B4-BE49-F238E27FC236}">
                <a16:creationId xmlns:a16="http://schemas.microsoft.com/office/drawing/2014/main" id="{80B2B3E5-0C4D-4FEF-A9A1-B7EF133F730C}"/>
              </a:ext>
            </a:extLst>
          </p:cNvPr>
          <p:cNvSpPr txBox="1"/>
          <p:nvPr/>
        </p:nvSpPr>
        <p:spPr>
          <a:xfrm>
            <a:off x="3741954" y="3139113"/>
            <a:ext cx="2277108" cy="369332"/>
          </a:xfrm>
          <a:prstGeom prst="rect">
            <a:avLst/>
          </a:prstGeom>
          <a:noFill/>
        </p:spPr>
        <p:txBody>
          <a:bodyPr wrap="square" rtlCol="0">
            <a:spAutoFit/>
          </a:bodyPr>
          <a:lstStyle/>
          <a:p>
            <a:r>
              <a:rPr lang="fr-FR" dirty="0">
                <a:solidFill>
                  <a:schemeClr val="bg1"/>
                </a:solidFill>
              </a:rPr>
              <a:t>20                        50</a:t>
            </a:r>
            <a:endParaRPr lang="fr-BE" dirty="0">
              <a:solidFill>
                <a:schemeClr val="bg1"/>
              </a:solidFill>
            </a:endParaRPr>
          </a:p>
        </p:txBody>
      </p:sp>
      <p:cxnSp>
        <p:nvCxnSpPr>
          <p:cNvPr id="18" name="Connecteur droit avec flèche 17">
            <a:extLst>
              <a:ext uri="{FF2B5EF4-FFF2-40B4-BE49-F238E27FC236}">
                <a16:creationId xmlns:a16="http://schemas.microsoft.com/office/drawing/2014/main" id="{C0A6846F-2A26-4496-8681-A90C848B7D45}"/>
              </a:ext>
            </a:extLst>
          </p:cNvPr>
          <p:cNvCxnSpPr>
            <a:cxnSpLocks/>
          </p:cNvCxnSpPr>
          <p:nvPr/>
        </p:nvCxnSpPr>
        <p:spPr>
          <a:xfrm>
            <a:off x="7119892" y="3481533"/>
            <a:ext cx="122511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7861C380-BBCD-41F0-A476-10F43BF23F39}"/>
              </a:ext>
            </a:extLst>
          </p:cNvPr>
          <p:cNvSpPr txBox="1"/>
          <p:nvPr/>
        </p:nvSpPr>
        <p:spPr>
          <a:xfrm>
            <a:off x="8621704" y="3296867"/>
            <a:ext cx="1924966" cy="369332"/>
          </a:xfrm>
          <a:prstGeom prst="rect">
            <a:avLst/>
          </a:prstGeom>
          <a:noFill/>
        </p:spPr>
        <p:txBody>
          <a:bodyPr wrap="square" rtlCol="0">
            <a:spAutoFit/>
          </a:bodyPr>
          <a:lstStyle/>
          <a:p>
            <a:r>
              <a:rPr lang="fr-FR" dirty="0" err="1">
                <a:solidFill>
                  <a:schemeClr val="bg1"/>
                </a:solidFill>
              </a:rPr>
              <a:t>Krs</a:t>
            </a:r>
            <a:r>
              <a:rPr lang="fr-FR" dirty="0">
                <a:solidFill>
                  <a:schemeClr val="bg1"/>
                </a:solidFill>
              </a:rPr>
              <a:t> (cm³/hPa/d)</a:t>
            </a:r>
            <a:endParaRPr lang="fr-BE" dirty="0">
              <a:solidFill>
                <a:schemeClr val="bg1"/>
              </a:solidFill>
            </a:endParaRPr>
          </a:p>
        </p:txBody>
      </p:sp>
      <p:sp>
        <p:nvSpPr>
          <p:cNvPr id="21" name="ZoneTexte 20">
            <a:extLst>
              <a:ext uri="{FF2B5EF4-FFF2-40B4-BE49-F238E27FC236}">
                <a16:creationId xmlns:a16="http://schemas.microsoft.com/office/drawing/2014/main" id="{76A6120F-5F2A-4CEB-865F-33F7F5E60D67}"/>
              </a:ext>
            </a:extLst>
          </p:cNvPr>
          <p:cNvSpPr txBox="1"/>
          <p:nvPr/>
        </p:nvSpPr>
        <p:spPr>
          <a:xfrm>
            <a:off x="3386796" y="17755"/>
            <a:ext cx="1842154" cy="369332"/>
          </a:xfrm>
          <a:prstGeom prst="rect">
            <a:avLst/>
          </a:prstGeom>
          <a:noFill/>
        </p:spPr>
        <p:txBody>
          <a:bodyPr wrap="square" rtlCol="0">
            <a:spAutoFit/>
          </a:bodyPr>
          <a:lstStyle/>
          <a:p>
            <a:pPr algn="ctr"/>
            <a:r>
              <a:rPr lang="fr-FR" b="1" dirty="0">
                <a:solidFill>
                  <a:schemeClr val="bg1"/>
                </a:solidFill>
              </a:rPr>
              <a:t>Inputs MARSHAL</a:t>
            </a:r>
            <a:endParaRPr lang="fr-BE" b="1" dirty="0">
              <a:solidFill>
                <a:schemeClr val="bg1"/>
              </a:solidFill>
            </a:endParaRPr>
          </a:p>
        </p:txBody>
      </p:sp>
      <p:sp>
        <p:nvSpPr>
          <p:cNvPr id="22" name="ZoneTexte 21">
            <a:extLst>
              <a:ext uri="{FF2B5EF4-FFF2-40B4-BE49-F238E27FC236}">
                <a16:creationId xmlns:a16="http://schemas.microsoft.com/office/drawing/2014/main" id="{245B8357-561B-4F80-AAB7-08ED9EF8CC67}"/>
              </a:ext>
            </a:extLst>
          </p:cNvPr>
          <p:cNvSpPr txBox="1"/>
          <p:nvPr/>
        </p:nvSpPr>
        <p:spPr>
          <a:xfrm>
            <a:off x="2232776" y="599964"/>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1 </a:t>
            </a:r>
            <a:endParaRPr lang="fr-BE" sz="1400" dirty="0">
              <a:solidFill>
                <a:schemeClr val="bg1"/>
              </a:solidFill>
            </a:endParaRPr>
          </a:p>
        </p:txBody>
      </p:sp>
      <p:sp>
        <p:nvSpPr>
          <p:cNvPr id="23" name="ZoneTexte 22">
            <a:extLst>
              <a:ext uri="{FF2B5EF4-FFF2-40B4-BE49-F238E27FC236}">
                <a16:creationId xmlns:a16="http://schemas.microsoft.com/office/drawing/2014/main" id="{50DD6B8F-5DE3-47C5-8207-937AEAA2E67F}"/>
              </a:ext>
            </a:extLst>
          </p:cNvPr>
          <p:cNvSpPr txBox="1"/>
          <p:nvPr/>
        </p:nvSpPr>
        <p:spPr>
          <a:xfrm>
            <a:off x="3819627" y="2492387"/>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4 </a:t>
            </a:r>
            <a:endParaRPr lang="fr-BE" sz="1400" dirty="0">
              <a:solidFill>
                <a:schemeClr val="bg1"/>
              </a:solidFill>
            </a:endParaRPr>
          </a:p>
        </p:txBody>
      </p:sp>
      <p:sp>
        <p:nvSpPr>
          <p:cNvPr id="47" name="ZoneTexte 46">
            <a:extLst>
              <a:ext uri="{FF2B5EF4-FFF2-40B4-BE49-F238E27FC236}">
                <a16:creationId xmlns:a16="http://schemas.microsoft.com/office/drawing/2014/main" id="{8CF1E4D2-F6E9-4905-905D-B78D12E7CF87}"/>
              </a:ext>
            </a:extLst>
          </p:cNvPr>
          <p:cNvSpPr txBox="1"/>
          <p:nvPr/>
        </p:nvSpPr>
        <p:spPr>
          <a:xfrm>
            <a:off x="8410112" y="2844555"/>
            <a:ext cx="2038899" cy="369332"/>
          </a:xfrm>
          <a:prstGeom prst="rect">
            <a:avLst/>
          </a:prstGeom>
          <a:noFill/>
        </p:spPr>
        <p:txBody>
          <a:bodyPr wrap="square" rtlCol="0">
            <a:spAutoFit/>
          </a:bodyPr>
          <a:lstStyle/>
          <a:p>
            <a:pPr algn="ctr"/>
            <a:r>
              <a:rPr lang="fr-FR" b="1" dirty="0">
                <a:solidFill>
                  <a:schemeClr val="bg1"/>
                </a:solidFill>
              </a:rPr>
              <a:t>Output MARSHAL</a:t>
            </a:r>
            <a:endParaRPr lang="fr-BE" b="1" dirty="0">
              <a:solidFill>
                <a:schemeClr val="bg1"/>
              </a:solidFill>
            </a:endParaRPr>
          </a:p>
        </p:txBody>
      </p:sp>
      <p:cxnSp>
        <p:nvCxnSpPr>
          <p:cNvPr id="48" name="Connecteur droit avec flèche 47">
            <a:extLst>
              <a:ext uri="{FF2B5EF4-FFF2-40B4-BE49-F238E27FC236}">
                <a16:creationId xmlns:a16="http://schemas.microsoft.com/office/drawing/2014/main" id="{E80A3EB3-44D1-442C-9C1C-7B3F28DB309F}"/>
              </a:ext>
            </a:extLst>
          </p:cNvPr>
          <p:cNvCxnSpPr>
            <a:cxnSpLocks/>
          </p:cNvCxnSpPr>
          <p:nvPr/>
        </p:nvCxnSpPr>
        <p:spPr>
          <a:xfrm flipV="1">
            <a:off x="2167632" y="4012707"/>
            <a:ext cx="0" cy="232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90BFE6EA-548B-440F-82AC-EE8F77F79CD5}"/>
              </a:ext>
            </a:extLst>
          </p:cNvPr>
          <p:cNvCxnSpPr>
            <a:cxnSpLocks/>
          </p:cNvCxnSpPr>
          <p:nvPr/>
        </p:nvCxnSpPr>
        <p:spPr>
          <a:xfrm>
            <a:off x="2167632" y="6340141"/>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CBA3F326-A9CA-4C48-9ECB-27180752C5FC}"/>
              </a:ext>
            </a:extLst>
          </p:cNvPr>
          <p:cNvSpPr txBox="1"/>
          <p:nvPr/>
        </p:nvSpPr>
        <p:spPr>
          <a:xfrm>
            <a:off x="3401628" y="6475073"/>
            <a:ext cx="976544" cy="369332"/>
          </a:xfrm>
          <a:prstGeom prst="rect">
            <a:avLst/>
          </a:prstGeom>
          <a:noFill/>
        </p:spPr>
        <p:txBody>
          <a:bodyPr wrap="square" rtlCol="0">
            <a:spAutoFit/>
          </a:bodyPr>
          <a:lstStyle/>
          <a:p>
            <a:r>
              <a:rPr lang="fr-FR" dirty="0">
                <a:solidFill>
                  <a:schemeClr val="bg1"/>
                </a:solidFill>
              </a:rPr>
              <a:t>Age  (d)</a:t>
            </a:r>
            <a:endParaRPr lang="fr-BE" dirty="0">
              <a:solidFill>
                <a:schemeClr val="bg1"/>
              </a:solidFill>
            </a:endParaRPr>
          </a:p>
        </p:txBody>
      </p:sp>
      <p:sp>
        <p:nvSpPr>
          <p:cNvPr id="51" name="ZoneTexte 50">
            <a:extLst>
              <a:ext uri="{FF2B5EF4-FFF2-40B4-BE49-F238E27FC236}">
                <a16:creationId xmlns:a16="http://schemas.microsoft.com/office/drawing/2014/main" id="{A2D3B9B2-D933-4956-B52E-501ECAF34104}"/>
              </a:ext>
            </a:extLst>
          </p:cNvPr>
          <p:cNvSpPr txBox="1"/>
          <p:nvPr/>
        </p:nvSpPr>
        <p:spPr>
          <a:xfrm>
            <a:off x="658435" y="5015550"/>
            <a:ext cx="1509197" cy="646331"/>
          </a:xfrm>
          <a:prstGeom prst="rect">
            <a:avLst/>
          </a:prstGeom>
          <a:noFill/>
        </p:spPr>
        <p:txBody>
          <a:bodyPr wrap="square" rtlCol="0">
            <a:spAutoFit/>
          </a:bodyPr>
          <a:lstStyle/>
          <a:p>
            <a:r>
              <a:rPr lang="fr-FR" dirty="0">
                <a:solidFill>
                  <a:schemeClr val="bg1"/>
                </a:solidFill>
              </a:rPr>
              <a:t>Kr </a:t>
            </a:r>
            <a:r>
              <a:rPr lang="fr-FR" b="1" dirty="0" err="1">
                <a:solidFill>
                  <a:schemeClr val="bg1"/>
                </a:solidFill>
              </a:rPr>
              <a:t>lateral</a:t>
            </a:r>
            <a:r>
              <a:rPr lang="fr-FR" dirty="0">
                <a:solidFill>
                  <a:schemeClr val="bg1"/>
                </a:solidFill>
              </a:rPr>
              <a:t> root (cm/hPa/d)</a:t>
            </a:r>
            <a:endParaRPr lang="fr-BE" dirty="0">
              <a:solidFill>
                <a:schemeClr val="bg1"/>
              </a:solidFill>
            </a:endParaRPr>
          </a:p>
        </p:txBody>
      </p:sp>
      <p:cxnSp>
        <p:nvCxnSpPr>
          <p:cNvPr id="52" name="Connecteur droit 51">
            <a:extLst>
              <a:ext uri="{FF2B5EF4-FFF2-40B4-BE49-F238E27FC236}">
                <a16:creationId xmlns:a16="http://schemas.microsoft.com/office/drawing/2014/main" id="{1B0C6777-F699-4FF0-A4F4-DA27D4615B5E}"/>
              </a:ext>
            </a:extLst>
          </p:cNvPr>
          <p:cNvCxnSpPr/>
          <p:nvPr/>
        </p:nvCxnSpPr>
        <p:spPr>
          <a:xfrm>
            <a:off x="2283043" y="4575707"/>
            <a:ext cx="90552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60DACA3D-4F4D-4F95-9D03-5946D8810960}"/>
              </a:ext>
            </a:extLst>
          </p:cNvPr>
          <p:cNvCxnSpPr>
            <a:cxnSpLocks/>
          </p:cNvCxnSpPr>
          <p:nvPr/>
        </p:nvCxnSpPr>
        <p:spPr>
          <a:xfrm>
            <a:off x="3889900" y="5731281"/>
            <a:ext cx="19087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76C2EF37-A4C8-4416-AEFC-C2320CDF7475}"/>
              </a:ext>
            </a:extLst>
          </p:cNvPr>
          <p:cNvSpPr txBox="1"/>
          <p:nvPr/>
        </p:nvSpPr>
        <p:spPr>
          <a:xfrm>
            <a:off x="2220898" y="6034718"/>
            <a:ext cx="1100817" cy="369332"/>
          </a:xfrm>
          <a:prstGeom prst="rect">
            <a:avLst/>
          </a:prstGeom>
          <a:noFill/>
        </p:spPr>
        <p:txBody>
          <a:bodyPr wrap="square" rtlCol="0">
            <a:spAutoFit/>
          </a:bodyPr>
          <a:lstStyle/>
          <a:p>
            <a:r>
              <a:rPr lang="fr-FR" dirty="0">
                <a:solidFill>
                  <a:schemeClr val="bg1"/>
                </a:solidFill>
              </a:rPr>
              <a:t>0          9</a:t>
            </a:r>
            <a:endParaRPr lang="fr-BE" dirty="0">
              <a:solidFill>
                <a:schemeClr val="bg1"/>
              </a:solidFill>
            </a:endParaRPr>
          </a:p>
        </p:txBody>
      </p:sp>
      <p:sp>
        <p:nvSpPr>
          <p:cNvPr id="55" name="ZoneTexte 54">
            <a:extLst>
              <a:ext uri="{FF2B5EF4-FFF2-40B4-BE49-F238E27FC236}">
                <a16:creationId xmlns:a16="http://schemas.microsoft.com/office/drawing/2014/main" id="{2126AEA9-5CDC-458F-8EB8-E1778D0EF389}"/>
              </a:ext>
            </a:extLst>
          </p:cNvPr>
          <p:cNvSpPr txBox="1"/>
          <p:nvPr/>
        </p:nvSpPr>
        <p:spPr>
          <a:xfrm>
            <a:off x="3743433" y="6034718"/>
            <a:ext cx="2277108" cy="369332"/>
          </a:xfrm>
          <a:prstGeom prst="rect">
            <a:avLst/>
          </a:prstGeom>
          <a:noFill/>
        </p:spPr>
        <p:txBody>
          <a:bodyPr wrap="square" rtlCol="0">
            <a:spAutoFit/>
          </a:bodyPr>
          <a:lstStyle/>
          <a:p>
            <a:r>
              <a:rPr lang="fr-FR" dirty="0">
                <a:solidFill>
                  <a:schemeClr val="bg1"/>
                </a:solidFill>
              </a:rPr>
              <a:t>20                        50</a:t>
            </a:r>
            <a:endParaRPr lang="fr-BE" dirty="0">
              <a:solidFill>
                <a:schemeClr val="bg1"/>
              </a:solidFill>
            </a:endParaRPr>
          </a:p>
        </p:txBody>
      </p:sp>
      <p:sp>
        <p:nvSpPr>
          <p:cNvPr id="57" name="ZoneTexte 56">
            <a:extLst>
              <a:ext uri="{FF2B5EF4-FFF2-40B4-BE49-F238E27FC236}">
                <a16:creationId xmlns:a16="http://schemas.microsoft.com/office/drawing/2014/main" id="{C33384F3-4D20-45C2-B81F-399EB2CBDCDA}"/>
              </a:ext>
            </a:extLst>
          </p:cNvPr>
          <p:cNvSpPr txBox="1"/>
          <p:nvPr/>
        </p:nvSpPr>
        <p:spPr>
          <a:xfrm>
            <a:off x="2234255" y="4232418"/>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1 </a:t>
            </a:r>
            <a:endParaRPr lang="fr-BE" sz="1400" dirty="0">
              <a:solidFill>
                <a:schemeClr val="bg1"/>
              </a:solidFill>
            </a:endParaRPr>
          </a:p>
        </p:txBody>
      </p:sp>
      <p:sp>
        <p:nvSpPr>
          <p:cNvPr id="58" name="ZoneTexte 57">
            <a:extLst>
              <a:ext uri="{FF2B5EF4-FFF2-40B4-BE49-F238E27FC236}">
                <a16:creationId xmlns:a16="http://schemas.microsoft.com/office/drawing/2014/main" id="{BE6EC0D7-DE9E-4994-BEDB-86A763B7F8E3}"/>
              </a:ext>
            </a:extLst>
          </p:cNvPr>
          <p:cNvSpPr txBox="1"/>
          <p:nvPr/>
        </p:nvSpPr>
        <p:spPr>
          <a:xfrm>
            <a:off x="3821106" y="5387992"/>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4 </a:t>
            </a:r>
            <a:endParaRPr lang="fr-BE" sz="1400" dirty="0">
              <a:solidFill>
                <a:schemeClr val="bg1"/>
              </a:solidFill>
            </a:endParaRPr>
          </a:p>
        </p:txBody>
      </p:sp>
      <p:sp>
        <p:nvSpPr>
          <p:cNvPr id="60" name="Accolade fermante 59">
            <a:extLst>
              <a:ext uri="{FF2B5EF4-FFF2-40B4-BE49-F238E27FC236}">
                <a16:creationId xmlns:a16="http://schemas.microsoft.com/office/drawing/2014/main" id="{49474F1F-F95B-4F28-A884-3C8D98EE2F92}"/>
              </a:ext>
            </a:extLst>
          </p:cNvPr>
          <p:cNvSpPr/>
          <p:nvPr/>
        </p:nvSpPr>
        <p:spPr>
          <a:xfrm>
            <a:off x="6383045" y="582209"/>
            <a:ext cx="358095" cy="5804084"/>
          </a:xfrm>
          <a:prstGeom prst="rightBrace">
            <a:avLst>
              <a:gd name="adj1" fmla="val 72790"/>
              <a:gd name="adj2" fmla="val 50000"/>
            </a:avLst>
          </a:prstGeom>
          <a:ln w="7620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Tree>
    <p:extLst>
      <p:ext uri="{BB962C8B-B14F-4D97-AF65-F5344CB8AC3E}">
        <p14:creationId xmlns:p14="http://schemas.microsoft.com/office/powerpoint/2010/main" val="382244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a:extLst>
              <a:ext uri="{FF2B5EF4-FFF2-40B4-BE49-F238E27FC236}">
                <a16:creationId xmlns:a16="http://schemas.microsoft.com/office/drawing/2014/main" id="{108F9051-9FBB-487F-ACE1-F8AEE0CF1E9F}"/>
              </a:ext>
            </a:extLst>
          </p:cNvPr>
          <p:cNvCxnSpPr>
            <a:cxnSpLocks/>
          </p:cNvCxnSpPr>
          <p:nvPr/>
        </p:nvCxnSpPr>
        <p:spPr>
          <a:xfrm flipV="1">
            <a:off x="3161204" y="78988"/>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765BB2E9-EB0A-4880-9E7C-E4B05AEF4D63}"/>
              </a:ext>
            </a:extLst>
          </p:cNvPr>
          <p:cNvCxnSpPr>
            <a:cxnSpLocks/>
          </p:cNvCxnSpPr>
          <p:nvPr/>
        </p:nvCxnSpPr>
        <p:spPr>
          <a:xfrm>
            <a:off x="3161204" y="3505768"/>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9D2A8B0-5200-423F-B38F-A525DA7ACA0D}"/>
              </a:ext>
            </a:extLst>
          </p:cNvPr>
          <p:cNvSpPr txBox="1"/>
          <p:nvPr/>
        </p:nvSpPr>
        <p:spPr>
          <a:xfrm>
            <a:off x="3454163" y="3518899"/>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28" name="Connecteur droit 27">
            <a:extLst>
              <a:ext uri="{FF2B5EF4-FFF2-40B4-BE49-F238E27FC236}">
                <a16:creationId xmlns:a16="http://schemas.microsoft.com/office/drawing/2014/main" id="{F1618ECE-4C7A-479C-ADFE-CCE8BDEBBEA8}"/>
              </a:ext>
            </a:extLst>
          </p:cNvPr>
          <p:cNvCxnSpPr>
            <a:cxnSpLocks/>
          </p:cNvCxnSpPr>
          <p:nvPr/>
        </p:nvCxnSpPr>
        <p:spPr>
          <a:xfrm flipV="1">
            <a:off x="5177199" y="1510964"/>
            <a:ext cx="806336" cy="46342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68EE249-7487-4ABF-81C4-99E2D9ADEAA7}"/>
              </a:ext>
            </a:extLst>
          </p:cNvPr>
          <p:cNvCxnSpPr>
            <a:cxnSpLocks/>
          </p:cNvCxnSpPr>
          <p:nvPr/>
        </p:nvCxnSpPr>
        <p:spPr>
          <a:xfrm flipV="1">
            <a:off x="4367799" y="2070493"/>
            <a:ext cx="621434" cy="36198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1A8D1C2-77D4-4479-A01E-428DEEF58774}"/>
              </a:ext>
            </a:extLst>
          </p:cNvPr>
          <p:cNvSpPr txBox="1"/>
          <p:nvPr/>
        </p:nvSpPr>
        <p:spPr>
          <a:xfrm>
            <a:off x="3822551" y="78987"/>
            <a:ext cx="3110182" cy="369332"/>
          </a:xfrm>
          <a:prstGeom prst="rect">
            <a:avLst/>
          </a:prstGeom>
          <a:noFill/>
        </p:spPr>
        <p:txBody>
          <a:bodyPr wrap="square" rtlCol="0">
            <a:spAutoFit/>
          </a:bodyPr>
          <a:lstStyle/>
          <a:p>
            <a:pPr algn="ctr"/>
            <a:r>
              <a:rPr lang="fr-FR" b="1" dirty="0">
                <a:solidFill>
                  <a:schemeClr val="bg1"/>
                </a:solidFill>
              </a:rPr>
              <a:t>Analyse de </a:t>
            </a:r>
            <a:r>
              <a:rPr lang="fr-FR" b="1" dirty="0" err="1">
                <a:solidFill>
                  <a:schemeClr val="bg1"/>
                </a:solidFill>
              </a:rPr>
              <a:t>sensib</a:t>
            </a:r>
            <a:r>
              <a:rPr lang="fr-FR" b="1" dirty="0">
                <a:solidFill>
                  <a:schemeClr val="bg1"/>
                </a:solidFill>
              </a:rPr>
              <a:t>. MECHA</a:t>
            </a:r>
            <a:endParaRPr lang="fr-BE" b="1" dirty="0">
              <a:solidFill>
                <a:schemeClr val="bg1"/>
              </a:solidFill>
            </a:endParaRPr>
          </a:p>
        </p:txBody>
      </p:sp>
      <p:sp>
        <p:nvSpPr>
          <p:cNvPr id="35" name="Ellipse 34">
            <a:extLst>
              <a:ext uri="{FF2B5EF4-FFF2-40B4-BE49-F238E27FC236}">
                <a16:creationId xmlns:a16="http://schemas.microsoft.com/office/drawing/2014/main" id="{70CBFB6D-A5C7-41EE-821D-592F99E73AF6}"/>
              </a:ext>
            </a:extLst>
          </p:cNvPr>
          <p:cNvSpPr/>
          <p:nvPr/>
        </p:nvSpPr>
        <p:spPr>
          <a:xfrm>
            <a:off x="4989234" y="1933563"/>
            <a:ext cx="196843" cy="1881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2" name="Connecteur droit 41">
            <a:extLst>
              <a:ext uri="{FF2B5EF4-FFF2-40B4-BE49-F238E27FC236}">
                <a16:creationId xmlns:a16="http://schemas.microsoft.com/office/drawing/2014/main" id="{B30C2CB7-D2AB-4968-A568-94C94EBA1A23}"/>
              </a:ext>
            </a:extLst>
          </p:cNvPr>
          <p:cNvCxnSpPr>
            <a:cxnSpLocks/>
          </p:cNvCxnSpPr>
          <p:nvPr/>
        </p:nvCxnSpPr>
        <p:spPr>
          <a:xfrm flipV="1">
            <a:off x="5187553" y="2634275"/>
            <a:ext cx="1008274" cy="26487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EE1771A-EDB5-4EB4-AC13-A457F163008B}"/>
              </a:ext>
            </a:extLst>
          </p:cNvPr>
          <p:cNvCxnSpPr>
            <a:cxnSpLocks/>
          </p:cNvCxnSpPr>
          <p:nvPr/>
        </p:nvCxnSpPr>
        <p:spPr>
          <a:xfrm flipV="1">
            <a:off x="4296778" y="2968620"/>
            <a:ext cx="702809" cy="22642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Ellipse 43">
            <a:extLst>
              <a:ext uri="{FF2B5EF4-FFF2-40B4-BE49-F238E27FC236}">
                <a16:creationId xmlns:a16="http://schemas.microsoft.com/office/drawing/2014/main" id="{3E14C62B-444B-4070-96DE-44E81574868F}"/>
              </a:ext>
            </a:extLst>
          </p:cNvPr>
          <p:cNvSpPr/>
          <p:nvPr/>
        </p:nvSpPr>
        <p:spPr>
          <a:xfrm>
            <a:off x="4999588" y="2831690"/>
            <a:ext cx="196843" cy="1881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Rectangle 29">
            <a:extLst>
              <a:ext uri="{FF2B5EF4-FFF2-40B4-BE49-F238E27FC236}">
                <a16:creationId xmlns:a16="http://schemas.microsoft.com/office/drawing/2014/main" id="{2A286B25-6C8D-4EDE-AA61-E83CCC8B15E0}"/>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31" name="Connecteur droit avec flèche 30">
            <a:extLst>
              <a:ext uri="{FF2B5EF4-FFF2-40B4-BE49-F238E27FC236}">
                <a16:creationId xmlns:a16="http://schemas.microsoft.com/office/drawing/2014/main" id="{20503ADB-7211-4440-849C-A6146F21F67A}"/>
              </a:ext>
            </a:extLst>
          </p:cNvPr>
          <p:cNvCxnSpPr>
            <a:cxnSpLocks/>
          </p:cNvCxnSpPr>
          <p:nvPr/>
        </p:nvCxnSpPr>
        <p:spPr>
          <a:xfrm flipV="1">
            <a:off x="3162684" y="3808520"/>
            <a:ext cx="0" cy="2743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DD42B718-825B-409A-B18C-5542DA16D375}"/>
              </a:ext>
            </a:extLst>
          </p:cNvPr>
          <p:cNvCxnSpPr>
            <a:cxnSpLocks/>
          </p:cNvCxnSpPr>
          <p:nvPr/>
        </p:nvCxnSpPr>
        <p:spPr>
          <a:xfrm>
            <a:off x="3162684" y="6552292"/>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D02E3A6F-9FFE-4585-B020-298D0BC9A0B9}"/>
              </a:ext>
            </a:extLst>
          </p:cNvPr>
          <p:cNvSpPr txBox="1"/>
          <p:nvPr/>
        </p:nvSpPr>
        <p:spPr>
          <a:xfrm>
            <a:off x="3455643" y="6565423"/>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39" name="Connecteur droit 38">
            <a:extLst>
              <a:ext uri="{FF2B5EF4-FFF2-40B4-BE49-F238E27FC236}">
                <a16:creationId xmlns:a16="http://schemas.microsoft.com/office/drawing/2014/main" id="{B01839C6-78B7-427F-9E02-24EECAFE7DD8}"/>
              </a:ext>
            </a:extLst>
          </p:cNvPr>
          <p:cNvCxnSpPr>
            <a:cxnSpLocks/>
          </p:cNvCxnSpPr>
          <p:nvPr/>
        </p:nvCxnSpPr>
        <p:spPr>
          <a:xfrm flipV="1">
            <a:off x="5178679" y="4557488"/>
            <a:ext cx="806336" cy="46342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5737B7F-C1E5-4AED-BE2F-383E6F57C162}"/>
              </a:ext>
            </a:extLst>
          </p:cNvPr>
          <p:cNvCxnSpPr>
            <a:cxnSpLocks/>
          </p:cNvCxnSpPr>
          <p:nvPr/>
        </p:nvCxnSpPr>
        <p:spPr>
          <a:xfrm flipV="1">
            <a:off x="4369279" y="5117017"/>
            <a:ext cx="621434" cy="36198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BC51D0D6-59A4-427C-B418-287C1CA088FA}"/>
              </a:ext>
            </a:extLst>
          </p:cNvPr>
          <p:cNvSpPr/>
          <p:nvPr/>
        </p:nvSpPr>
        <p:spPr>
          <a:xfrm>
            <a:off x="4990714" y="4980087"/>
            <a:ext cx="196843" cy="1881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6" name="Connecteur droit 45">
            <a:extLst>
              <a:ext uri="{FF2B5EF4-FFF2-40B4-BE49-F238E27FC236}">
                <a16:creationId xmlns:a16="http://schemas.microsoft.com/office/drawing/2014/main" id="{25AAD12B-0FE1-4E8D-B7BD-29CC25FBC328}"/>
              </a:ext>
            </a:extLst>
          </p:cNvPr>
          <p:cNvCxnSpPr>
            <a:cxnSpLocks/>
          </p:cNvCxnSpPr>
          <p:nvPr/>
        </p:nvCxnSpPr>
        <p:spPr>
          <a:xfrm flipV="1">
            <a:off x="5189033" y="5680799"/>
            <a:ext cx="1008274" cy="26487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E3B79929-81DC-4F8D-AC04-B3ECA686CFFA}"/>
              </a:ext>
            </a:extLst>
          </p:cNvPr>
          <p:cNvCxnSpPr>
            <a:cxnSpLocks/>
          </p:cNvCxnSpPr>
          <p:nvPr/>
        </p:nvCxnSpPr>
        <p:spPr>
          <a:xfrm flipV="1">
            <a:off x="4298258" y="6015144"/>
            <a:ext cx="702809" cy="22642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Ellipse 47">
            <a:extLst>
              <a:ext uri="{FF2B5EF4-FFF2-40B4-BE49-F238E27FC236}">
                <a16:creationId xmlns:a16="http://schemas.microsoft.com/office/drawing/2014/main" id="{44240665-F113-4CF1-AB8D-A588AE25FFE6}"/>
              </a:ext>
            </a:extLst>
          </p:cNvPr>
          <p:cNvSpPr/>
          <p:nvPr/>
        </p:nvSpPr>
        <p:spPr>
          <a:xfrm>
            <a:off x="5001068" y="5878214"/>
            <a:ext cx="196843" cy="1881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9" name="ZoneTexte 48">
            <a:extLst>
              <a:ext uri="{FF2B5EF4-FFF2-40B4-BE49-F238E27FC236}">
                <a16:creationId xmlns:a16="http://schemas.microsoft.com/office/drawing/2014/main" id="{3370D976-0347-4218-A77B-EECB7129AE93}"/>
              </a:ext>
            </a:extLst>
          </p:cNvPr>
          <p:cNvSpPr txBox="1"/>
          <p:nvPr/>
        </p:nvSpPr>
        <p:spPr>
          <a:xfrm>
            <a:off x="1340553" y="1640549"/>
            <a:ext cx="1713374" cy="646331"/>
          </a:xfrm>
          <a:prstGeom prst="rect">
            <a:avLst/>
          </a:prstGeom>
          <a:noFill/>
        </p:spPr>
        <p:txBody>
          <a:bodyPr wrap="square" rtlCol="0">
            <a:spAutoFit/>
          </a:bodyPr>
          <a:lstStyle/>
          <a:p>
            <a:r>
              <a:rPr lang="fr-FR" dirty="0">
                <a:solidFill>
                  <a:schemeClr val="bg1"/>
                </a:solidFill>
              </a:rPr>
              <a:t>Kr </a:t>
            </a:r>
            <a:r>
              <a:rPr lang="fr-FR" b="1" dirty="0">
                <a:solidFill>
                  <a:schemeClr val="bg1"/>
                </a:solidFill>
              </a:rPr>
              <a:t>principal</a:t>
            </a:r>
            <a:r>
              <a:rPr lang="fr-FR" dirty="0">
                <a:solidFill>
                  <a:schemeClr val="bg1"/>
                </a:solidFill>
              </a:rPr>
              <a:t> root (cm/hPa/d)</a:t>
            </a:r>
            <a:endParaRPr lang="fr-BE" dirty="0">
              <a:solidFill>
                <a:schemeClr val="bg1"/>
              </a:solidFill>
            </a:endParaRPr>
          </a:p>
        </p:txBody>
      </p:sp>
      <p:sp>
        <p:nvSpPr>
          <p:cNvPr id="50" name="ZoneTexte 49">
            <a:extLst>
              <a:ext uri="{FF2B5EF4-FFF2-40B4-BE49-F238E27FC236}">
                <a16:creationId xmlns:a16="http://schemas.microsoft.com/office/drawing/2014/main" id="{FFD6C2EE-6A56-4A50-8A23-ED45B67719C3}"/>
              </a:ext>
            </a:extLst>
          </p:cNvPr>
          <p:cNvSpPr txBox="1"/>
          <p:nvPr/>
        </p:nvSpPr>
        <p:spPr>
          <a:xfrm>
            <a:off x="1519574" y="4740341"/>
            <a:ext cx="1509197" cy="646331"/>
          </a:xfrm>
          <a:prstGeom prst="rect">
            <a:avLst/>
          </a:prstGeom>
          <a:noFill/>
        </p:spPr>
        <p:txBody>
          <a:bodyPr wrap="square" rtlCol="0">
            <a:spAutoFit/>
          </a:bodyPr>
          <a:lstStyle/>
          <a:p>
            <a:r>
              <a:rPr lang="fr-FR" dirty="0">
                <a:solidFill>
                  <a:schemeClr val="bg1"/>
                </a:solidFill>
              </a:rPr>
              <a:t>Kr </a:t>
            </a:r>
            <a:r>
              <a:rPr lang="fr-FR" b="1" dirty="0" err="1">
                <a:solidFill>
                  <a:schemeClr val="bg1"/>
                </a:solidFill>
              </a:rPr>
              <a:t>lateral</a:t>
            </a:r>
            <a:r>
              <a:rPr lang="fr-FR" dirty="0">
                <a:solidFill>
                  <a:schemeClr val="bg1"/>
                </a:solidFill>
              </a:rPr>
              <a:t> root (cm/hPa/d)</a:t>
            </a:r>
            <a:endParaRPr lang="fr-BE" dirty="0">
              <a:solidFill>
                <a:schemeClr val="bg1"/>
              </a:solidFill>
            </a:endParaRPr>
          </a:p>
        </p:txBody>
      </p:sp>
    </p:spTree>
    <p:extLst>
      <p:ext uri="{BB962C8B-B14F-4D97-AF65-F5344CB8AC3E}">
        <p14:creationId xmlns:p14="http://schemas.microsoft.com/office/powerpoint/2010/main" val="3849414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7861C380-BBCD-41F0-A476-10F43BF23F39}"/>
              </a:ext>
            </a:extLst>
          </p:cNvPr>
          <p:cNvSpPr txBox="1"/>
          <p:nvPr/>
        </p:nvSpPr>
        <p:spPr>
          <a:xfrm>
            <a:off x="1697111" y="2443123"/>
            <a:ext cx="1924966" cy="369332"/>
          </a:xfrm>
          <a:prstGeom prst="rect">
            <a:avLst/>
          </a:prstGeom>
          <a:noFill/>
        </p:spPr>
        <p:txBody>
          <a:bodyPr wrap="square" rtlCol="0">
            <a:spAutoFit/>
          </a:bodyPr>
          <a:lstStyle/>
          <a:p>
            <a:r>
              <a:rPr lang="fr-FR" dirty="0" err="1">
                <a:solidFill>
                  <a:schemeClr val="bg1"/>
                </a:solidFill>
              </a:rPr>
              <a:t>Krs</a:t>
            </a:r>
            <a:r>
              <a:rPr lang="fr-FR" dirty="0">
                <a:solidFill>
                  <a:schemeClr val="bg1"/>
                </a:solidFill>
              </a:rPr>
              <a:t> (cm³/hPa/d)</a:t>
            </a:r>
            <a:endParaRPr lang="fr-BE" dirty="0">
              <a:solidFill>
                <a:schemeClr val="bg1"/>
              </a:solidFill>
            </a:endParaRPr>
          </a:p>
        </p:txBody>
      </p:sp>
      <p:cxnSp>
        <p:nvCxnSpPr>
          <p:cNvPr id="24" name="Connecteur droit avec flèche 23">
            <a:extLst>
              <a:ext uri="{FF2B5EF4-FFF2-40B4-BE49-F238E27FC236}">
                <a16:creationId xmlns:a16="http://schemas.microsoft.com/office/drawing/2014/main" id="{108F9051-9FBB-487F-ACE1-F8AEE0CF1E9F}"/>
              </a:ext>
            </a:extLst>
          </p:cNvPr>
          <p:cNvCxnSpPr>
            <a:cxnSpLocks/>
          </p:cNvCxnSpPr>
          <p:nvPr/>
        </p:nvCxnSpPr>
        <p:spPr>
          <a:xfrm flipV="1">
            <a:off x="3489683" y="1011147"/>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765BB2E9-EB0A-4880-9E7C-E4B05AEF4D63}"/>
              </a:ext>
            </a:extLst>
          </p:cNvPr>
          <p:cNvCxnSpPr>
            <a:cxnSpLocks/>
          </p:cNvCxnSpPr>
          <p:nvPr/>
        </p:nvCxnSpPr>
        <p:spPr>
          <a:xfrm>
            <a:off x="3489683" y="4437927"/>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9D2A8B0-5200-423F-B38F-A525DA7ACA0D}"/>
              </a:ext>
            </a:extLst>
          </p:cNvPr>
          <p:cNvSpPr txBox="1"/>
          <p:nvPr/>
        </p:nvSpPr>
        <p:spPr>
          <a:xfrm>
            <a:off x="3782642" y="4451058"/>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28" name="Connecteur droit 27">
            <a:extLst>
              <a:ext uri="{FF2B5EF4-FFF2-40B4-BE49-F238E27FC236}">
                <a16:creationId xmlns:a16="http://schemas.microsoft.com/office/drawing/2014/main" id="{F1618ECE-4C7A-479C-ADFE-CCE8BDEBBEA8}"/>
              </a:ext>
            </a:extLst>
          </p:cNvPr>
          <p:cNvCxnSpPr>
            <a:cxnSpLocks/>
          </p:cNvCxnSpPr>
          <p:nvPr/>
        </p:nvCxnSpPr>
        <p:spPr>
          <a:xfrm flipV="1">
            <a:off x="5505678" y="2443123"/>
            <a:ext cx="806336" cy="46342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68EE249-7487-4ABF-81C4-99E2D9ADEAA7}"/>
              </a:ext>
            </a:extLst>
          </p:cNvPr>
          <p:cNvCxnSpPr>
            <a:cxnSpLocks/>
          </p:cNvCxnSpPr>
          <p:nvPr/>
        </p:nvCxnSpPr>
        <p:spPr>
          <a:xfrm flipV="1">
            <a:off x="4696278" y="3002652"/>
            <a:ext cx="621434" cy="36198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1A8D1C2-77D4-4479-A01E-428DEEF58774}"/>
              </a:ext>
            </a:extLst>
          </p:cNvPr>
          <p:cNvSpPr txBox="1"/>
          <p:nvPr/>
        </p:nvSpPr>
        <p:spPr>
          <a:xfrm>
            <a:off x="4390728" y="1011146"/>
            <a:ext cx="2632265" cy="646331"/>
          </a:xfrm>
          <a:prstGeom prst="rect">
            <a:avLst/>
          </a:prstGeom>
          <a:noFill/>
        </p:spPr>
        <p:txBody>
          <a:bodyPr wrap="square" rtlCol="0">
            <a:spAutoFit/>
          </a:bodyPr>
          <a:lstStyle/>
          <a:p>
            <a:pPr algn="ctr"/>
            <a:r>
              <a:rPr lang="fr-FR" b="1" dirty="0">
                <a:solidFill>
                  <a:schemeClr val="bg1"/>
                </a:solidFill>
              </a:rPr>
              <a:t>Analyse de </a:t>
            </a:r>
            <a:r>
              <a:rPr lang="fr-FR" b="1" dirty="0" err="1">
                <a:solidFill>
                  <a:schemeClr val="bg1"/>
                </a:solidFill>
              </a:rPr>
              <a:t>sensib</a:t>
            </a:r>
            <a:r>
              <a:rPr lang="fr-FR" b="1" dirty="0">
                <a:solidFill>
                  <a:schemeClr val="bg1"/>
                </a:solidFill>
              </a:rPr>
              <a:t>. MARSHAL</a:t>
            </a:r>
            <a:endParaRPr lang="fr-BE" b="1" dirty="0">
              <a:solidFill>
                <a:schemeClr val="bg1"/>
              </a:solidFill>
            </a:endParaRPr>
          </a:p>
        </p:txBody>
      </p:sp>
      <p:sp>
        <p:nvSpPr>
          <p:cNvPr id="35" name="Ellipse 34">
            <a:extLst>
              <a:ext uri="{FF2B5EF4-FFF2-40B4-BE49-F238E27FC236}">
                <a16:creationId xmlns:a16="http://schemas.microsoft.com/office/drawing/2014/main" id="{70CBFB6D-A5C7-41EE-821D-592F99E73AF6}"/>
              </a:ext>
            </a:extLst>
          </p:cNvPr>
          <p:cNvSpPr/>
          <p:nvPr/>
        </p:nvSpPr>
        <p:spPr>
          <a:xfrm>
            <a:off x="5317713" y="2865722"/>
            <a:ext cx="196843" cy="1881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3" name="Connecteur droit 42">
            <a:extLst>
              <a:ext uri="{FF2B5EF4-FFF2-40B4-BE49-F238E27FC236}">
                <a16:creationId xmlns:a16="http://schemas.microsoft.com/office/drawing/2014/main" id="{BEE1771A-EDB5-4EB4-AC13-A457F163008B}"/>
              </a:ext>
            </a:extLst>
          </p:cNvPr>
          <p:cNvCxnSpPr>
            <a:cxnSpLocks/>
          </p:cNvCxnSpPr>
          <p:nvPr/>
        </p:nvCxnSpPr>
        <p:spPr>
          <a:xfrm flipV="1">
            <a:off x="4614903" y="2959816"/>
            <a:ext cx="702809" cy="22642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3099C42-01D8-4823-964C-883B6C5A9EF0}"/>
              </a:ext>
            </a:extLst>
          </p:cNvPr>
          <p:cNvCxnSpPr>
            <a:cxnSpLocks/>
          </p:cNvCxnSpPr>
          <p:nvPr/>
        </p:nvCxnSpPr>
        <p:spPr>
          <a:xfrm flipV="1">
            <a:off x="5486398" y="2694962"/>
            <a:ext cx="702809" cy="22642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5AE287B-1EB1-45A9-842C-400E0F04F9FB}"/>
              </a:ext>
            </a:extLst>
          </p:cNvPr>
          <p:cNvSpPr txBox="1"/>
          <p:nvPr/>
        </p:nvSpPr>
        <p:spPr>
          <a:xfrm>
            <a:off x="6208486" y="2510296"/>
            <a:ext cx="5483405" cy="369332"/>
          </a:xfrm>
          <a:prstGeom prst="rect">
            <a:avLst/>
          </a:prstGeom>
          <a:noFill/>
        </p:spPr>
        <p:txBody>
          <a:bodyPr wrap="square" rtlCol="0">
            <a:spAutoFit/>
          </a:bodyPr>
          <a:lstStyle/>
          <a:p>
            <a:r>
              <a:rPr lang="fr-FR" dirty="0">
                <a:solidFill>
                  <a:srgbClr val="FFC000"/>
                </a:solidFill>
              </a:rPr>
              <a:t>Sensibilité variations anatomiques racines principales</a:t>
            </a:r>
            <a:endParaRPr lang="fr-BE" dirty="0">
              <a:solidFill>
                <a:srgbClr val="FFC000"/>
              </a:solidFill>
            </a:endParaRPr>
          </a:p>
        </p:txBody>
      </p:sp>
      <p:sp>
        <p:nvSpPr>
          <p:cNvPr id="36" name="ZoneTexte 35">
            <a:extLst>
              <a:ext uri="{FF2B5EF4-FFF2-40B4-BE49-F238E27FC236}">
                <a16:creationId xmlns:a16="http://schemas.microsoft.com/office/drawing/2014/main" id="{45D890A8-2065-4082-9E67-400743166163}"/>
              </a:ext>
            </a:extLst>
          </p:cNvPr>
          <p:cNvSpPr txBox="1"/>
          <p:nvPr/>
        </p:nvSpPr>
        <p:spPr>
          <a:xfrm>
            <a:off x="6289864" y="2183302"/>
            <a:ext cx="5483405" cy="369332"/>
          </a:xfrm>
          <a:prstGeom prst="rect">
            <a:avLst/>
          </a:prstGeom>
          <a:noFill/>
        </p:spPr>
        <p:txBody>
          <a:bodyPr wrap="square" rtlCol="0">
            <a:spAutoFit/>
          </a:bodyPr>
          <a:lstStyle/>
          <a:p>
            <a:r>
              <a:rPr lang="fr-FR" dirty="0">
                <a:solidFill>
                  <a:srgbClr val="7030A0"/>
                </a:solidFill>
              </a:rPr>
              <a:t>Sensibilité variations anatomiques racines latérales</a:t>
            </a:r>
            <a:endParaRPr lang="fr-BE" dirty="0">
              <a:solidFill>
                <a:srgbClr val="7030A0"/>
              </a:solidFill>
            </a:endParaRPr>
          </a:p>
        </p:txBody>
      </p:sp>
      <p:sp>
        <p:nvSpPr>
          <p:cNvPr id="37" name="Rectangle 36">
            <a:extLst>
              <a:ext uri="{FF2B5EF4-FFF2-40B4-BE49-F238E27FC236}">
                <a16:creationId xmlns:a16="http://schemas.microsoft.com/office/drawing/2014/main" id="{75561EED-C622-4269-9054-4BF54ACEDCCD}"/>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878519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273E96-F0FB-3090-17E5-6DF69E2C9D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53" b="4562"/>
          <a:stretch>
            <a:fillRect/>
          </a:stretch>
        </p:blipFill>
        <p:spPr bwMode="auto">
          <a:xfrm>
            <a:off x="617621" y="312821"/>
            <a:ext cx="5967663" cy="6545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446D7F-E9E9-CBC0-A808-750C97574E9A}"/>
              </a:ext>
            </a:extLst>
          </p:cNvPr>
          <p:cNvSpPr txBox="1"/>
          <p:nvPr/>
        </p:nvSpPr>
        <p:spPr>
          <a:xfrm>
            <a:off x="4588042" y="641230"/>
            <a:ext cx="7603958" cy="1384995"/>
          </a:xfrm>
          <a:prstGeom prst="rect">
            <a:avLst/>
          </a:prstGeom>
          <a:noFill/>
        </p:spPr>
        <p:txBody>
          <a:bodyPr wrap="square">
            <a:spAutoFit/>
          </a:bodyPr>
          <a:lstStyle/>
          <a:p>
            <a:r>
              <a:rPr lang="en-GB" sz="2800" dirty="0">
                <a:solidFill>
                  <a:schemeClr val="bg1"/>
                </a:solidFill>
              </a:rPr>
              <a:t>If roots from higher crown numbers show greater hydraulic conductance, what does this suggest about their internal structure?</a:t>
            </a:r>
            <a:endParaRPr lang="en-SE" sz="2800" dirty="0">
              <a:solidFill>
                <a:schemeClr val="bg1"/>
              </a:solidFill>
            </a:endParaRPr>
          </a:p>
        </p:txBody>
      </p:sp>
    </p:spTree>
    <p:extLst>
      <p:ext uri="{BB962C8B-B14F-4D97-AF65-F5344CB8AC3E}">
        <p14:creationId xmlns:p14="http://schemas.microsoft.com/office/powerpoint/2010/main" val="3899852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4</a:t>
            </a:fld>
            <a:endParaRPr lang="de-DE" sz="1600" b="1" dirty="0">
              <a:solidFill>
                <a:srgbClr val="002060"/>
              </a:solidFill>
            </a:endParaRPr>
          </a:p>
        </p:txBody>
      </p:sp>
      <p:sp>
        <p:nvSpPr>
          <p:cNvPr id="8" name="ZoneTexte 7">
            <a:extLst>
              <a:ext uri="{FF2B5EF4-FFF2-40B4-BE49-F238E27FC236}">
                <a16:creationId xmlns:a16="http://schemas.microsoft.com/office/drawing/2014/main" id="{786718CA-823E-49A2-8927-5E69E983873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A746B91C-FE00-4CEB-81EC-C339F8C8EF7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&amp; </a:t>
            </a:r>
            <a:r>
              <a:rPr lang="en-GB" sz="2800" kern="0" dirty="0">
                <a:solidFill>
                  <a:srgbClr val="002060"/>
                </a:solidFill>
                <a:latin typeface="Helvetica" pitchFamily="34" charset="0"/>
              </a:rPr>
              <a:t>MECHA </a:t>
            </a:r>
            <a:r>
              <a:rPr lang="fr-FR" sz="2800" kern="0" dirty="0">
                <a:solidFill>
                  <a:srgbClr val="002060"/>
                </a:solidFill>
                <a:latin typeface="Helvetica" pitchFamily="34" charset="0"/>
              </a:rPr>
              <a:t>-</a:t>
            </a:r>
            <a:endParaRPr lang="en-GB" sz="2800" kern="0" dirty="0">
              <a:solidFill>
                <a:srgbClr val="002060"/>
              </a:solidFill>
              <a:latin typeface="Helvetica" pitchFamily="34" charset="0"/>
            </a:endParaRPr>
          </a:p>
        </p:txBody>
      </p:sp>
      <p:pic>
        <p:nvPicPr>
          <p:cNvPr id="4098" name="Picture 2">
            <a:extLst>
              <a:ext uri="{FF2B5EF4-FFF2-40B4-BE49-F238E27FC236}">
                <a16:creationId xmlns:a16="http://schemas.microsoft.com/office/drawing/2014/main" id="{A9FDCEEA-D4DA-60E9-D4AF-11B11496C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563"/>
          <a:stretch>
            <a:fillRect/>
          </a:stretch>
        </p:blipFill>
        <p:spPr bwMode="auto">
          <a:xfrm>
            <a:off x="0" y="2404101"/>
            <a:ext cx="12192000" cy="29448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A4F7C3-8BC7-2B43-B516-D646AB960478}"/>
              </a:ext>
            </a:extLst>
          </p:cNvPr>
          <p:cNvSpPr txBox="1"/>
          <p:nvPr/>
        </p:nvSpPr>
        <p:spPr>
          <a:xfrm>
            <a:off x="2847975" y="1513222"/>
            <a:ext cx="9937010" cy="369332"/>
          </a:xfrm>
          <a:prstGeom prst="rect">
            <a:avLst/>
          </a:prstGeom>
          <a:noFill/>
        </p:spPr>
        <p:txBody>
          <a:bodyPr wrap="square">
            <a:spAutoFit/>
          </a:bodyPr>
          <a:lstStyle/>
          <a:p>
            <a:r>
              <a:rPr lang="en-GB" b="0" i="0" dirty="0">
                <a:solidFill>
                  <a:srgbClr val="242424"/>
                </a:solidFill>
                <a:effectLst/>
                <a:latin typeface="Cascadia Mono" panose="020B0609020000020004" pitchFamily="49" charset="0"/>
              </a:rPr>
              <a:t>git clone https://github.com/water-fluxes/day-2-organ-GRANAR-MECHA/</a:t>
            </a:r>
            <a:endParaRPr lang="en-SE" dirty="0"/>
          </a:p>
        </p:txBody>
      </p:sp>
    </p:spTree>
    <p:extLst>
      <p:ext uri="{BB962C8B-B14F-4D97-AF65-F5344CB8AC3E}">
        <p14:creationId xmlns:p14="http://schemas.microsoft.com/office/powerpoint/2010/main" val="336437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47B3-F998-69F9-70E0-C0489996BE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12C791D-0541-84F0-F417-20D885846A8F}"/>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2AA782E2-8120-FC54-D978-3810ED1A3FC9}"/>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5</a:t>
            </a:fld>
            <a:endParaRPr lang="de-DE" sz="1600" b="1" dirty="0">
              <a:solidFill>
                <a:srgbClr val="002060"/>
              </a:solidFill>
            </a:endParaRPr>
          </a:p>
        </p:txBody>
      </p:sp>
      <p:sp>
        <p:nvSpPr>
          <p:cNvPr id="8" name="ZoneTexte 7">
            <a:extLst>
              <a:ext uri="{FF2B5EF4-FFF2-40B4-BE49-F238E27FC236}">
                <a16:creationId xmlns:a16="http://schemas.microsoft.com/office/drawing/2014/main" id="{09FB20E9-1215-6511-76FC-5E8589E6881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15EE733B-C812-EA56-87D7-EF1FD65E91F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5122" name="Picture 2">
            <a:extLst>
              <a:ext uri="{FF2B5EF4-FFF2-40B4-BE49-F238E27FC236}">
                <a16:creationId xmlns:a16="http://schemas.microsoft.com/office/drawing/2014/main" id="{B13E36B4-11A3-F4DE-E9F9-83596E66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65322"/>
            <a:ext cx="9272588" cy="560481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6B0561C-D16B-9A98-5F07-34F6BEF597DB}"/>
              </a:ext>
            </a:extLst>
          </p:cNvPr>
          <p:cNvSpPr/>
          <p:nvPr/>
        </p:nvSpPr>
        <p:spPr>
          <a:xfrm flipH="1">
            <a:off x="7443787" y="2780200"/>
            <a:ext cx="1724025" cy="26670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E"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95390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78FC-7591-15B8-3A2A-EF8D9CAA5E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51A2119-2112-D1C0-4AC5-FC1EA7C05A7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6B531CB2-7797-4BE7-40B6-B2EE74B27B17}"/>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6</a:t>
            </a:fld>
            <a:endParaRPr lang="de-DE" sz="1600" b="1" dirty="0">
              <a:solidFill>
                <a:srgbClr val="002060"/>
              </a:solidFill>
            </a:endParaRPr>
          </a:p>
        </p:txBody>
      </p:sp>
      <p:sp>
        <p:nvSpPr>
          <p:cNvPr id="8" name="ZoneTexte 7">
            <a:extLst>
              <a:ext uri="{FF2B5EF4-FFF2-40B4-BE49-F238E27FC236}">
                <a16:creationId xmlns:a16="http://schemas.microsoft.com/office/drawing/2014/main" id="{15EC98FC-13F5-5EBF-4A30-B21F3D8F927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FC7FC3C9-A526-1D1A-DCD0-2FEF54EDD22B}"/>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8194" name="Picture 2">
            <a:extLst>
              <a:ext uri="{FF2B5EF4-FFF2-40B4-BE49-F238E27FC236}">
                <a16:creationId xmlns:a16="http://schemas.microsoft.com/office/drawing/2014/main" id="{1A78C06A-D513-4AA2-E291-FF7ECBD15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5063"/>
            <a:ext cx="12192000" cy="458787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5DC99C6C-3B9D-E6D3-A521-AB9C44C9A3FA}"/>
              </a:ext>
            </a:extLst>
          </p:cNvPr>
          <p:cNvSpPr/>
          <p:nvPr/>
        </p:nvSpPr>
        <p:spPr>
          <a:xfrm flipH="1">
            <a:off x="8777287" y="4093130"/>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pic>
        <p:nvPicPr>
          <p:cNvPr id="8196" name="Picture 4">
            <a:extLst>
              <a:ext uri="{FF2B5EF4-FFF2-40B4-BE49-F238E27FC236}">
                <a16:creationId xmlns:a16="http://schemas.microsoft.com/office/drawing/2014/main" id="{4B94102D-3421-49DE-F49F-4BFFFD724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63" t="44014"/>
          <a:stretch>
            <a:fillRect/>
          </a:stretch>
        </p:blipFill>
        <p:spPr bwMode="auto">
          <a:xfrm>
            <a:off x="6610349" y="3328694"/>
            <a:ext cx="5581650" cy="274494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B1B33B33-6EB5-9B25-E9FD-A7BF8345030E}"/>
              </a:ext>
            </a:extLst>
          </p:cNvPr>
          <p:cNvSpPr/>
          <p:nvPr/>
        </p:nvSpPr>
        <p:spPr>
          <a:xfrm flipH="1">
            <a:off x="7661326" y="4625377"/>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pic>
        <p:nvPicPr>
          <p:cNvPr id="8198" name="Picture 6">
            <a:extLst>
              <a:ext uri="{FF2B5EF4-FFF2-40B4-BE49-F238E27FC236}">
                <a16:creationId xmlns:a16="http://schemas.microsoft.com/office/drawing/2014/main" id="{FE89C510-02E9-DD6A-F2CF-C0A9B8DA7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19" t="47306"/>
          <a:stretch>
            <a:fillRect/>
          </a:stretch>
        </p:blipFill>
        <p:spPr bwMode="auto">
          <a:xfrm>
            <a:off x="6610348" y="3302261"/>
            <a:ext cx="5581652" cy="247941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EEA059C-995F-DB54-7432-7F1836455500}"/>
              </a:ext>
            </a:extLst>
          </p:cNvPr>
          <p:cNvSpPr/>
          <p:nvPr/>
        </p:nvSpPr>
        <p:spPr>
          <a:xfrm flipH="1">
            <a:off x="8072437" y="4393085"/>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8218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35939-CE88-3ED1-3B4A-BD808D353FC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661202-3A09-2CE0-7A6C-8659EEEF9145}"/>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02BEA571-2A8D-8DE6-D185-61929CF965C5}"/>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7</a:t>
            </a:fld>
            <a:endParaRPr lang="de-DE" sz="1600" b="1" dirty="0">
              <a:solidFill>
                <a:srgbClr val="002060"/>
              </a:solidFill>
            </a:endParaRPr>
          </a:p>
        </p:txBody>
      </p:sp>
      <p:sp>
        <p:nvSpPr>
          <p:cNvPr id="8" name="ZoneTexte 7">
            <a:extLst>
              <a:ext uri="{FF2B5EF4-FFF2-40B4-BE49-F238E27FC236}">
                <a16:creationId xmlns:a16="http://schemas.microsoft.com/office/drawing/2014/main" id="{FDB43C91-397A-BC33-5A90-B72661CDCE1A}"/>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B73D1BD3-B337-EE00-BDE5-D9B2AA698717}"/>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9218" name="Picture 2">
            <a:extLst>
              <a:ext uri="{FF2B5EF4-FFF2-40B4-BE49-F238E27FC236}">
                <a16:creationId xmlns:a16="http://schemas.microsoft.com/office/drawing/2014/main" id="{86775458-7F55-3D19-5EBB-65A2BA541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2595"/>
            <a:ext cx="12192000" cy="49228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13A9BC-B6EC-7855-879B-680E2980E853}"/>
              </a:ext>
            </a:extLst>
          </p:cNvPr>
          <p:cNvSpPr/>
          <p:nvPr/>
        </p:nvSpPr>
        <p:spPr>
          <a:xfrm>
            <a:off x="462116" y="3293806"/>
            <a:ext cx="6115665" cy="60960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pic>
        <p:nvPicPr>
          <p:cNvPr id="9220" name="Picture 4">
            <a:extLst>
              <a:ext uri="{FF2B5EF4-FFF2-40B4-BE49-F238E27FC236}">
                <a16:creationId xmlns:a16="http://schemas.microsoft.com/office/drawing/2014/main" id="{2FF32BD6-82BD-924B-49A2-D1C817F5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0995"/>
            <a:ext cx="1219200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8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C2EDB-2065-1501-3EB2-AD806DAFD1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325DD9-B816-C24F-6AA7-23255612057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E4881E32-60BD-152E-7990-8F7E159BDBAF}"/>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8</a:t>
            </a:fld>
            <a:endParaRPr lang="de-DE" sz="1600" b="1" dirty="0">
              <a:solidFill>
                <a:srgbClr val="002060"/>
              </a:solidFill>
            </a:endParaRPr>
          </a:p>
        </p:txBody>
      </p:sp>
      <p:sp>
        <p:nvSpPr>
          <p:cNvPr id="8" name="ZoneTexte 7">
            <a:extLst>
              <a:ext uri="{FF2B5EF4-FFF2-40B4-BE49-F238E27FC236}">
                <a16:creationId xmlns:a16="http://schemas.microsoft.com/office/drawing/2014/main" id="{04F5A61B-F0A3-62BD-CAFD-969553AE87B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D683122C-308F-2C89-7D30-06AC63106959}"/>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4098" name="Picture 2">
            <a:extLst>
              <a:ext uri="{FF2B5EF4-FFF2-40B4-BE49-F238E27FC236}">
                <a16:creationId xmlns:a16="http://schemas.microsoft.com/office/drawing/2014/main" id="{097F5FD3-2691-3A43-F900-D54FACAF6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563"/>
          <a:stretch>
            <a:fillRect/>
          </a:stretch>
        </p:blipFill>
        <p:spPr bwMode="auto">
          <a:xfrm>
            <a:off x="0" y="2515226"/>
            <a:ext cx="12192000" cy="29448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9827389-ABF7-05E0-1B96-CB1F8A11F225}"/>
              </a:ext>
            </a:extLst>
          </p:cNvPr>
          <p:cNvSpPr txBox="1"/>
          <p:nvPr/>
        </p:nvSpPr>
        <p:spPr>
          <a:xfrm>
            <a:off x="2847975" y="1513222"/>
            <a:ext cx="9937010" cy="369332"/>
          </a:xfrm>
          <a:prstGeom prst="rect">
            <a:avLst/>
          </a:prstGeom>
          <a:noFill/>
        </p:spPr>
        <p:txBody>
          <a:bodyPr wrap="square">
            <a:spAutoFit/>
          </a:bodyPr>
          <a:lstStyle/>
          <a:p>
            <a:r>
              <a:rPr lang="en-GB" b="0" i="0" dirty="0">
                <a:solidFill>
                  <a:srgbClr val="242424"/>
                </a:solidFill>
                <a:effectLst/>
                <a:latin typeface="Cascadia Mono" panose="020B0609020000020004" pitchFamily="49" charset="0"/>
              </a:rPr>
              <a:t>git clone https://github.com/water-fluxes/day-2-organ-GRANAR-MECHA/</a:t>
            </a:r>
            <a:endParaRPr lang="en-SE" dirty="0"/>
          </a:p>
        </p:txBody>
      </p:sp>
      <p:pic>
        <p:nvPicPr>
          <p:cNvPr id="6146" name="Picture 2">
            <a:extLst>
              <a:ext uri="{FF2B5EF4-FFF2-40B4-BE49-F238E27FC236}">
                <a16:creationId xmlns:a16="http://schemas.microsoft.com/office/drawing/2014/main" id="{BDE95BE4-A7CF-CD11-B046-C12F3F3A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7863"/>
            <a:ext cx="12192000" cy="572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1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1FB3-1AC6-6DA4-55D7-9D0B8737BA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5D1BC99-4F40-7261-D37E-E7598137B5BF}"/>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8CF424A6-B45B-645A-21C4-A8FEC28B8C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9</a:t>
            </a:fld>
            <a:endParaRPr lang="de-DE" sz="1600" b="1" dirty="0">
              <a:solidFill>
                <a:srgbClr val="002060"/>
              </a:solidFill>
            </a:endParaRPr>
          </a:p>
        </p:txBody>
      </p:sp>
      <p:sp>
        <p:nvSpPr>
          <p:cNvPr id="8" name="ZoneTexte 7">
            <a:extLst>
              <a:ext uri="{FF2B5EF4-FFF2-40B4-BE49-F238E27FC236}">
                <a16:creationId xmlns:a16="http://schemas.microsoft.com/office/drawing/2014/main" id="{39934C96-F59E-CBAF-7573-556F211BEED5}"/>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679BF17E-315E-4F68-0E7C-19C18144452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MECHA -</a:t>
            </a:r>
            <a:endParaRPr lang="en-GB" sz="2800" kern="0" dirty="0">
              <a:solidFill>
                <a:srgbClr val="002060"/>
              </a:solidFill>
              <a:latin typeface="Helvetica" pitchFamily="34" charset="0"/>
            </a:endParaRPr>
          </a:p>
        </p:txBody>
      </p:sp>
      <p:pic>
        <p:nvPicPr>
          <p:cNvPr id="3" name="Picture 2">
            <a:extLst>
              <a:ext uri="{FF2B5EF4-FFF2-40B4-BE49-F238E27FC236}">
                <a16:creationId xmlns:a16="http://schemas.microsoft.com/office/drawing/2014/main" id="{EF4BC44E-38C0-6A32-FBC5-27DE9E09C942}"/>
              </a:ext>
            </a:extLst>
          </p:cNvPr>
          <p:cNvPicPr>
            <a:picLocks noChangeAspect="1"/>
          </p:cNvPicPr>
          <p:nvPr/>
        </p:nvPicPr>
        <p:blipFill>
          <a:blip r:embed="rId2"/>
          <a:srcRect t="14367"/>
          <a:stretch>
            <a:fillRect/>
          </a:stretch>
        </p:blipFill>
        <p:spPr>
          <a:xfrm>
            <a:off x="2962275" y="1497068"/>
            <a:ext cx="9076424" cy="4239480"/>
          </a:xfrm>
          <a:prstGeom prst="rect">
            <a:avLst/>
          </a:prstGeom>
        </p:spPr>
      </p:pic>
      <p:pic>
        <p:nvPicPr>
          <p:cNvPr id="7" name="Picture 6">
            <a:extLst>
              <a:ext uri="{FF2B5EF4-FFF2-40B4-BE49-F238E27FC236}">
                <a16:creationId xmlns:a16="http://schemas.microsoft.com/office/drawing/2014/main" id="{1392BC8F-09D1-B652-13F6-E002A722BE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6339" y="1799304"/>
            <a:ext cx="2619046" cy="2648696"/>
          </a:xfrm>
          <a:prstGeom prst="rect">
            <a:avLst/>
          </a:prstGeom>
        </p:spPr>
      </p:pic>
    </p:spTree>
    <p:extLst>
      <p:ext uri="{BB962C8B-B14F-4D97-AF65-F5344CB8AC3E}">
        <p14:creationId xmlns:p14="http://schemas.microsoft.com/office/powerpoint/2010/main" val="13452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summerschool.potx" id="{60565B28-51FE-4004-A000-0E55EFDD6BC4}" vid="{85E6D30B-D14B-4DE0-A4C3-A915C94051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816BEAC8681A40AC8BF6E816C712FC" ma:contentTypeVersion="4" ma:contentTypeDescription="Crée un document." ma:contentTypeScope="" ma:versionID="c499bfc6f44a6620105d34c92ca990c6">
  <xsd:schema xmlns:xsd="http://www.w3.org/2001/XMLSchema" xmlns:xs="http://www.w3.org/2001/XMLSchema" xmlns:p="http://schemas.microsoft.com/office/2006/metadata/properties" xmlns:ns2="6cddd19c-a09d-4708-9e77-f03946864159" targetNamespace="http://schemas.microsoft.com/office/2006/metadata/properties" ma:root="true" ma:fieldsID="c29e85491839ce8491fca733422435c4" ns2:_="">
    <xsd:import namespace="6cddd19c-a09d-4708-9e77-f0394686415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ddd19c-a09d-4708-9e77-f039468641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A891B6-789D-4810-9632-0C74F13138B3}">
  <ds:schemaRefs>
    <ds:schemaRef ds:uri="http://schemas.microsoft.com/sharepoint/v3/contenttype/forms"/>
  </ds:schemaRefs>
</ds:datastoreItem>
</file>

<file path=customXml/itemProps2.xml><?xml version="1.0" encoding="utf-8"?>
<ds:datastoreItem xmlns:ds="http://schemas.openxmlformats.org/officeDocument/2006/customXml" ds:itemID="{AC9FB932-51CC-4EE9-8790-760B0148E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ddd19c-a09d-4708-9e77-f039468641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78B271-CD33-4524-8036-5E6B9499EBE9}">
  <ds:schemaRefs>
    <ds:schemaRef ds:uri="http://schemas.microsoft.com/office/2006/documentManagement/types"/>
    <ds:schemaRef ds:uri="http://purl.org/dc/elements/1.1/"/>
    <ds:schemaRef ds:uri="http://schemas.microsoft.com/office/2006/metadata/properties"/>
    <ds:schemaRef ds:uri="6cddd19c-a09d-4708-9e77-f03946864159"/>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summerschool</Template>
  <TotalTime>8688</TotalTime>
  <Words>1715</Words>
  <Application>Microsoft Office PowerPoint</Application>
  <PresentationFormat>Widescreen</PresentationFormat>
  <Paragraphs>223</Paragraphs>
  <Slides>35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Cascadia Mono</vt:lpstr>
      <vt:lpstr>Helvetica</vt:lpstr>
      <vt:lpstr>Helvetica Neue</vt:lpstr>
      <vt:lpstr>Helvetica Neue Medium</vt:lpstr>
      <vt:lpstr>Helvetica Neue Thin</vt:lpstr>
      <vt:lpstr>Times New Roman</vt:lpstr>
      <vt:lpstr>Tw Cen MT</vt:lpstr>
      <vt:lpstr>Circuit</vt:lpstr>
      <vt:lpstr>Root anatomies and hydraulics with GRANAR-MECHA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Mehmandoostkotlar</dc:creator>
  <cp:lastModifiedBy>Adrien Heymans</cp:lastModifiedBy>
  <cp:revision>104</cp:revision>
  <dcterms:created xsi:type="dcterms:W3CDTF">2022-07-18T14:28:25Z</dcterms:created>
  <dcterms:modified xsi:type="dcterms:W3CDTF">2025-09-08T14:50:53Z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0x01010010816BEAC8681A40AC8BF6E816C712FC</vt:lpwstr>
  </property>
</Properties>
</file>